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85" r:id="rId7"/>
    <p:sldId id="261" r:id="rId8"/>
    <p:sldId id="264" r:id="rId9"/>
    <p:sldId id="262" r:id="rId10"/>
    <p:sldId id="263" r:id="rId11"/>
    <p:sldId id="265" r:id="rId12"/>
    <p:sldId id="284" r:id="rId13"/>
    <p:sldId id="266" r:id="rId14"/>
    <p:sldId id="268" r:id="rId15"/>
    <p:sldId id="287" r:id="rId16"/>
    <p:sldId id="270" r:id="rId17"/>
    <p:sldId id="288" r:id="rId18"/>
    <p:sldId id="286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1" r:id="rId27"/>
    <p:sldId id="282" r:id="rId28"/>
    <p:sldId id="283" r:id="rId2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iyJkUdzpPJBs6WQ1XGWl5BQ5GD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63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1786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4119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340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8021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7105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9719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8870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180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9866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02790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9453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6662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849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9931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9758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2127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5600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2838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737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5860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0169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7229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5658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628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1096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0640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819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0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24" name="Google Shape;24;p3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3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26;p30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30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3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0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30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30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0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0"/>
          <p:cNvSpPr txBox="1">
            <a:spLocks noGrp="1"/>
          </p:cNvSpPr>
          <p:nvPr>
            <p:ph type="ctrTitle"/>
          </p:nvPr>
        </p:nvSpPr>
        <p:spPr>
          <a:xfrm>
            <a:off x="1130300" y="2404534"/>
            <a:ext cx="5825202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subTitle" idx="1"/>
          </p:nvPr>
        </p:nvSpPr>
        <p:spPr>
          <a:xfrm>
            <a:off x="1130300" y="4050834"/>
            <a:ext cx="5825202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FEFEFE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dt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ft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sldNum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說明文字">
  <p:cSld name="標題與說明文字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9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9"/>
          <p:cNvSpPr txBox="1"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FEFEFE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39"/>
          <p:cNvSpPr txBox="1">
            <a:spLocks noGrp="1"/>
          </p:cNvSpPr>
          <p:nvPr>
            <p:ph type="dt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9"/>
          <p:cNvSpPr txBox="1">
            <a:spLocks noGrp="1"/>
          </p:cNvSpPr>
          <p:nvPr>
            <p:ph type="ft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9"/>
          <p:cNvSpPr txBox="1">
            <a:spLocks noGrp="1"/>
          </p:cNvSpPr>
          <p:nvPr>
            <p:ph type="sldNum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標題)">
  <p:cSld name="引述 (含標題)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0"/>
          <p:cNvSpPr txBox="1"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0"/>
          <p:cNvSpPr txBox="1">
            <a:spLocks noGrp="1"/>
          </p:cNvSpPr>
          <p:nvPr>
            <p:ph type="body" idx="1"/>
          </p:nvPr>
        </p:nvSpPr>
        <p:spPr>
          <a:xfrm>
            <a:off x="1024604" y="3632200"/>
            <a:ext cx="5418393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FEFEFE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9" name="Google Shape;99;p40"/>
          <p:cNvSpPr txBox="1">
            <a:spLocks noGrp="1"/>
          </p:cNvSpPr>
          <p:nvPr>
            <p:ph type="body" idx="2"/>
          </p:nvPr>
        </p:nvSpPr>
        <p:spPr>
          <a:xfrm>
            <a:off x="508001" y="4470400"/>
            <a:ext cx="6447501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FEFEFE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40"/>
          <p:cNvSpPr txBox="1">
            <a:spLocks noGrp="1"/>
          </p:cNvSpPr>
          <p:nvPr>
            <p:ph type="dt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0"/>
          <p:cNvSpPr txBox="1">
            <a:spLocks noGrp="1"/>
          </p:cNvSpPr>
          <p:nvPr>
            <p:ph type="ft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0"/>
          <p:cNvSpPr txBox="1">
            <a:spLocks noGrp="1"/>
          </p:cNvSpPr>
          <p:nvPr>
            <p:ph type="sldNum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3" name="Google Shape;103;p40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40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1"/>
          <p:cNvSpPr txBox="1">
            <a:spLocks noGrp="1"/>
          </p:cNvSpPr>
          <p:nvPr>
            <p:ph type="title"/>
          </p:nvPr>
        </p:nvSpPr>
        <p:spPr>
          <a:xfrm>
            <a:off x="508001" y="1931988"/>
            <a:ext cx="6447501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1"/>
          <p:cNvSpPr txBox="1"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FEFEFE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41"/>
          <p:cNvSpPr txBox="1">
            <a:spLocks noGrp="1"/>
          </p:cNvSpPr>
          <p:nvPr>
            <p:ph type="dt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ft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sldNum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2"/>
          <p:cNvSpPr txBox="1"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2"/>
          <p:cNvSpPr txBox="1">
            <a:spLocks noGrp="1"/>
          </p:cNvSpPr>
          <p:nvPr>
            <p:ph type="body" idx="1"/>
          </p:nvPr>
        </p:nvSpPr>
        <p:spPr>
          <a:xfrm>
            <a:off x="507999" y="4013200"/>
            <a:ext cx="6447502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FEFEFE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4" name="Google Shape;114;p42"/>
          <p:cNvSpPr txBox="1">
            <a:spLocks noGrp="1"/>
          </p:cNvSpPr>
          <p:nvPr>
            <p:ph type="body" idx="2"/>
          </p:nvPr>
        </p:nvSpPr>
        <p:spPr>
          <a:xfrm>
            <a:off x="508001" y="4527448"/>
            <a:ext cx="6447501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FEFEFE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42"/>
          <p:cNvSpPr txBox="1">
            <a:spLocks noGrp="1"/>
          </p:cNvSpPr>
          <p:nvPr>
            <p:ph type="dt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2"/>
          <p:cNvSpPr txBox="1">
            <a:spLocks noGrp="1"/>
          </p:cNvSpPr>
          <p:nvPr>
            <p:ph type="ft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42"/>
          <p:cNvSpPr txBox="1">
            <a:spLocks noGrp="1"/>
          </p:cNvSpPr>
          <p:nvPr>
            <p:ph type="sldNum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8" name="Google Shape;118;p42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42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3"/>
          <p:cNvSpPr txBox="1">
            <a:spLocks noGrp="1"/>
          </p:cNvSpPr>
          <p:nvPr>
            <p:ph type="title"/>
          </p:nvPr>
        </p:nvSpPr>
        <p:spPr>
          <a:xfrm>
            <a:off x="514350" y="609600"/>
            <a:ext cx="6441152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3"/>
          <p:cNvSpPr txBox="1">
            <a:spLocks noGrp="1"/>
          </p:cNvSpPr>
          <p:nvPr>
            <p:ph type="body" idx="1"/>
          </p:nvPr>
        </p:nvSpPr>
        <p:spPr>
          <a:xfrm>
            <a:off x="507999" y="4013200"/>
            <a:ext cx="6447502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43"/>
          <p:cNvSpPr txBox="1">
            <a:spLocks noGrp="1"/>
          </p:cNvSpPr>
          <p:nvPr>
            <p:ph type="body" idx="2"/>
          </p:nvPr>
        </p:nvSpPr>
        <p:spPr>
          <a:xfrm>
            <a:off x="508001" y="4527448"/>
            <a:ext cx="6447501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FEFEFE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43"/>
          <p:cNvSpPr txBox="1">
            <a:spLocks noGrp="1"/>
          </p:cNvSpPr>
          <p:nvPr>
            <p:ph type="dt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3"/>
          <p:cNvSpPr txBox="1">
            <a:spLocks noGrp="1"/>
          </p:cNvSpPr>
          <p:nvPr>
            <p:ph type="ft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3"/>
          <p:cNvSpPr txBox="1">
            <a:spLocks noGrp="1"/>
          </p:cNvSpPr>
          <p:nvPr>
            <p:ph type="sldNum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4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4"/>
          <p:cNvSpPr txBox="1">
            <a:spLocks noGrp="1"/>
          </p:cNvSpPr>
          <p:nvPr>
            <p:ph type="body" idx="1"/>
          </p:nvPr>
        </p:nvSpPr>
        <p:spPr>
          <a:xfrm rot="5400000">
            <a:off x="1791365" y="877226"/>
            <a:ext cx="3880773" cy="6447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44"/>
          <p:cNvSpPr txBox="1">
            <a:spLocks noGrp="1"/>
          </p:cNvSpPr>
          <p:nvPr>
            <p:ph type="dt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4"/>
          <p:cNvSpPr txBox="1">
            <a:spLocks noGrp="1"/>
          </p:cNvSpPr>
          <p:nvPr>
            <p:ph type="ft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4"/>
          <p:cNvSpPr txBox="1">
            <a:spLocks noGrp="1"/>
          </p:cNvSpPr>
          <p:nvPr>
            <p:ph type="sldNum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5"/>
          <p:cNvSpPr txBox="1">
            <a:spLocks noGrp="1"/>
          </p:cNvSpPr>
          <p:nvPr>
            <p:ph type="title"/>
          </p:nvPr>
        </p:nvSpPr>
        <p:spPr>
          <a:xfrm rot="5400000">
            <a:off x="3839308" y="2746047"/>
            <a:ext cx="5251451" cy="97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5"/>
          <p:cNvSpPr txBox="1">
            <a:spLocks noGrp="1"/>
          </p:cNvSpPr>
          <p:nvPr>
            <p:ph type="body" idx="1"/>
          </p:nvPr>
        </p:nvSpPr>
        <p:spPr>
          <a:xfrm rot="5400000">
            <a:off x="529833" y="587769"/>
            <a:ext cx="5251450" cy="529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45"/>
          <p:cNvSpPr txBox="1">
            <a:spLocks noGrp="1"/>
          </p:cNvSpPr>
          <p:nvPr>
            <p:ph type="dt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45"/>
          <p:cNvSpPr txBox="1">
            <a:spLocks noGrp="1"/>
          </p:cNvSpPr>
          <p:nvPr>
            <p:ph type="ft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5"/>
          <p:cNvSpPr txBox="1">
            <a:spLocks noGrp="1"/>
          </p:cNvSpPr>
          <p:nvPr>
            <p:ph type="sldNum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1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dt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ft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sldNum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>
            <a:spLocks noGrp="1"/>
          </p:cNvSpPr>
          <p:nvPr>
            <p:ph type="title"/>
          </p:nvPr>
        </p:nvSpPr>
        <p:spPr>
          <a:xfrm>
            <a:off x="508001" y="2700868"/>
            <a:ext cx="6447501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1"/>
          </p:nvPr>
        </p:nvSpPr>
        <p:spPr>
          <a:xfrm>
            <a:off x="508001" y="4527448"/>
            <a:ext cx="6447501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EFEFE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dt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ft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sldNum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3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body" idx="1"/>
          </p:nvPr>
        </p:nvSpPr>
        <p:spPr>
          <a:xfrm>
            <a:off x="508001" y="2160589"/>
            <a:ext cx="3138026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body" idx="2"/>
          </p:nvPr>
        </p:nvSpPr>
        <p:spPr>
          <a:xfrm>
            <a:off x="3817477" y="2160590"/>
            <a:ext cx="3138026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dt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ft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sldNum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body" idx="1"/>
          </p:nvPr>
        </p:nvSpPr>
        <p:spPr>
          <a:xfrm>
            <a:off x="506809" y="2160983"/>
            <a:ext cx="313921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body" idx="2"/>
          </p:nvPr>
        </p:nvSpPr>
        <p:spPr>
          <a:xfrm>
            <a:off x="506809" y="2737246"/>
            <a:ext cx="31392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body" idx="3"/>
          </p:nvPr>
        </p:nvSpPr>
        <p:spPr>
          <a:xfrm>
            <a:off x="3816287" y="2160983"/>
            <a:ext cx="313921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body" idx="4"/>
          </p:nvPr>
        </p:nvSpPr>
        <p:spPr>
          <a:xfrm>
            <a:off x="3816288" y="2737246"/>
            <a:ext cx="313921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dt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4"/>
          <p:cNvSpPr txBox="1">
            <a:spLocks noGrp="1"/>
          </p:cNvSpPr>
          <p:nvPr>
            <p:ph type="ft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4"/>
          <p:cNvSpPr txBox="1">
            <a:spLocks noGrp="1"/>
          </p:cNvSpPr>
          <p:nvPr>
            <p:ph type="sldNum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5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dt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ft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sldNum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>
            <a:spLocks noGrp="1"/>
          </p:cNvSpPr>
          <p:nvPr>
            <p:ph type="dt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ft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sldNum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7"/>
          <p:cNvSpPr txBox="1">
            <a:spLocks noGrp="1"/>
          </p:cNvSpPr>
          <p:nvPr>
            <p:ph type="title"/>
          </p:nvPr>
        </p:nvSpPr>
        <p:spPr>
          <a:xfrm>
            <a:off x="508001" y="1498604"/>
            <a:ext cx="2890896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body" idx="1"/>
          </p:nvPr>
        </p:nvSpPr>
        <p:spPr>
          <a:xfrm>
            <a:off x="3570346" y="514925"/>
            <a:ext cx="3385156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body" idx="2"/>
          </p:nvPr>
        </p:nvSpPr>
        <p:spPr>
          <a:xfrm>
            <a:off x="508001" y="2777069"/>
            <a:ext cx="2890896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dt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ft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sldNum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8"/>
          <p:cNvSpPr txBox="1">
            <a:spLocks noGrp="1"/>
          </p:cNvSpPr>
          <p:nvPr>
            <p:ph type="title"/>
          </p:nvPr>
        </p:nvSpPr>
        <p:spPr>
          <a:xfrm>
            <a:off x="508001" y="4800600"/>
            <a:ext cx="64475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8"/>
          <p:cNvSpPr>
            <a:spLocks noGrp="1"/>
          </p:cNvSpPr>
          <p:nvPr>
            <p:ph type="pic" idx="2"/>
          </p:nvPr>
        </p:nvSpPr>
        <p:spPr>
          <a:xfrm>
            <a:off x="508001" y="609600"/>
            <a:ext cx="6447501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38"/>
          <p:cNvSpPr txBox="1">
            <a:spLocks noGrp="1"/>
          </p:cNvSpPr>
          <p:nvPr>
            <p:ph type="body" idx="1"/>
          </p:nvPr>
        </p:nvSpPr>
        <p:spPr>
          <a:xfrm>
            <a:off x="508001" y="5367338"/>
            <a:ext cx="6447500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dt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ft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sldNum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36363"/>
            </a:gs>
            <a:gs pos="100000">
              <a:schemeClr val="dk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9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7" name="Google Shape;7;p2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29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29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29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29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9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29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2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9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9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dt" idx="10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ftr" idx="11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sldNum" idx="12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coopermaa2nd.blogspot.com/2012/09/hc-sr04.html" TargetMode="External"/><Relationship Id="rId13" Type="http://schemas.openxmlformats.org/officeDocument/2006/relationships/hyperlink" Target="https://en.wikipedia.org/wiki/Thonny" TargetMode="External"/><Relationship Id="rId3" Type="http://schemas.openxmlformats.org/officeDocument/2006/relationships/hyperlink" Target="https://zh.wikipedia.org/zh-tw/MQTT" TargetMode="External"/><Relationship Id="rId7" Type="http://schemas.openxmlformats.org/officeDocument/2006/relationships/hyperlink" Target="https://play.google.com/store/apps/details?id=server.com.mqtt&amp;hl=zh_TW&amp;gl=US&amp;pli=1" TargetMode="External"/><Relationship Id="rId12" Type="http://schemas.openxmlformats.org/officeDocument/2006/relationships/hyperlink" Target="https://www.iqhome.org/blog-search?tag=thingspeak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ornerautomation.eu/product/mqtt/" TargetMode="External"/><Relationship Id="rId11" Type="http://schemas.openxmlformats.org/officeDocument/2006/relationships/hyperlink" Target="https://www.home-assistant.io/integrations/thingspeak/" TargetMode="External"/><Relationship Id="rId5" Type="http://schemas.openxmlformats.org/officeDocument/2006/relationships/hyperlink" Target="https://youyouyou.pixnet.net/blog/post/120253747-%E7%AC%AC%E4%B8%89%E7%AF%87-esp32%E6%95%B8%E4%BD%8D%E8%BC%B8%E5%87%BAdigitalwrite" TargetMode="External"/><Relationship Id="rId15" Type="http://schemas.openxmlformats.org/officeDocument/2006/relationships/hyperlink" Target="https://en.itpedia.nl/2018/07/12/wifi-en-bluetooth-wat-is-het-verschil/" TargetMode="External"/><Relationship Id="rId10" Type="http://schemas.openxmlformats.org/officeDocument/2006/relationships/hyperlink" Target="https://shopee.tw/%E2%96%BA1558%E2%97%84NodeMCU-32S-Lua-WiFi-%E7%89%A9%E8%81%AF%E7%B6%B2%E9%96%8B%E7%99%BC%E6%9D%BF-ESP32-%E6%9C%80%E6%96%B0%E7%89%88-ESP32-S-%E5%85%A7%E5%94%AE%E5%B0%88%E7%94%A8%E6%93%B4%E5%B1%95%E6%9D%BF-i.4877344.10254814509" TargetMode="External"/><Relationship Id="rId4" Type="http://schemas.openxmlformats.org/officeDocument/2006/relationships/hyperlink" Target="https://www.block.tw/blog/thingspeak_account/" TargetMode="External"/><Relationship Id="rId9" Type="http://schemas.openxmlformats.org/officeDocument/2006/relationships/hyperlink" Target="http://filix08.blogspot.com/2019/02/sg-90.html" TargetMode="External"/><Relationship Id="rId14" Type="http://schemas.openxmlformats.org/officeDocument/2006/relationships/hyperlink" Target="http://www.kuaipng.com/sucai/127945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4.wdp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microsoft.com/office/2007/relationships/hdphoto" Target="../media/hdphoto3.wdp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microsoft.com/office/2007/relationships/hdphoto" Target="../media/hdphoto5.wdp"/><Relationship Id="rId5" Type="http://schemas.openxmlformats.org/officeDocument/2006/relationships/image" Target="../media/image15.png"/><Relationship Id="rId1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ctrTitle"/>
          </p:nvPr>
        </p:nvSpPr>
        <p:spPr>
          <a:xfrm>
            <a:off x="-267929" y="2561303"/>
            <a:ext cx="8001000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Trebuchet MS"/>
              <a:buNone/>
            </a:pPr>
            <a:r>
              <a:rPr lang="zh-TW" sz="6000" dirty="0" smtClean="0"/>
              <a:t>瓦斯爐</a:t>
            </a:r>
            <a:r>
              <a:rPr lang="zh-TW" altLang="en-US" sz="6000" dirty="0" smtClean="0"/>
              <a:t>自動</a:t>
            </a:r>
            <a:r>
              <a:rPr lang="zh-TW" sz="6000" dirty="0" smtClean="0"/>
              <a:t>關閉</a:t>
            </a:r>
            <a:r>
              <a:rPr lang="zh-TW" sz="6000" dirty="0"/>
              <a:t>旋鈕</a:t>
            </a:r>
            <a:endParaRPr sz="6000" dirty="0"/>
          </a:p>
        </p:txBody>
      </p:sp>
      <p:sp>
        <p:nvSpPr>
          <p:cNvPr id="144" name="Google Shape;144;p1"/>
          <p:cNvSpPr txBox="1">
            <a:spLocks noGrp="1"/>
          </p:cNvSpPr>
          <p:nvPr>
            <p:ph type="subTitle" idx="1"/>
          </p:nvPr>
        </p:nvSpPr>
        <p:spPr>
          <a:xfrm>
            <a:off x="1143000" y="4953000"/>
            <a:ext cx="5825202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zh-TW"/>
              <a:t>IoT軟硬體整合實作班</a:t>
            </a:r>
            <a:endParaRPr/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rPr lang="zh-TW"/>
              <a:t>陳玉翔</a:t>
            </a:r>
            <a:endParaRPr/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796297"/>
            <a:ext cx="2079623" cy="2120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dirty="0"/>
              <a:t>ESP32S</a:t>
            </a:r>
            <a:endParaRPr dirty="0"/>
          </a:p>
        </p:txBody>
      </p:sp>
      <p:sp>
        <p:nvSpPr>
          <p:cNvPr id="195" name="Google Shape;195;p8"/>
          <p:cNvSpPr txBox="1"/>
          <p:nvPr/>
        </p:nvSpPr>
        <p:spPr>
          <a:xfrm>
            <a:off x="508000" y="1600200"/>
            <a:ext cx="644750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有多個GPIO可</a:t>
            </a:r>
            <a:r>
              <a:rPr lang="zh-TW" sz="1800" b="0" i="0" u="none" strike="noStrike" cap="none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供</a:t>
            </a:r>
            <a:r>
              <a:rPr lang="zh-TW" altLang="en-US" sz="1800" b="0" i="0" u="none" strike="noStrike" cap="none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連接</a:t>
            </a:r>
            <a:r>
              <a:rPr lang="zh-TW" altLang="en-US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感測</a:t>
            </a:r>
            <a:r>
              <a:rPr lang="zh-TW" altLang="en-US" sz="1800" b="0" i="0" u="none" strike="noStrike" cap="none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模組，用來實現偵測功能以及轉動伺服馬達</a:t>
            </a:r>
            <a:endParaRPr lang="en-US" altLang="zh-TW" sz="1800" b="0" i="0" u="none" strike="noStrike" cap="none" dirty="0" smtClean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lvl="1" indent="-342900">
              <a:buClr>
                <a:schemeClr val="accent1"/>
              </a:buClr>
              <a:buSzPts val="1440"/>
              <a:buFont typeface="Noto Sans Symbols"/>
              <a:buChar char="►"/>
            </a:pPr>
            <a:endParaRPr sz="18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本身可用TCP/IP通訊協定，還可透過新增套件使用MQT</a:t>
            </a:r>
            <a:r>
              <a:rPr lang="zh-TW" sz="1800" b="0" i="0" u="none" strike="noStrike" cap="none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lang="zh-TW" altLang="en-US" sz="1800" b="0" i="0" u="none" strike="noStrike" cap="none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，用以傳遞及接收訊息</a:t>
            </a:r>
            <a:endParaRPr dirty="0"/>
          </a:p>
        </p:txBody>
      </p:sp>
      <p:pic>
        <p:nvPicPr>
          <p:cNvPr id="6" name="Google Shape;200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5784" y="3319937"/>
            <a:ext cx="5994650" cy="3350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dirty="0"/>
              <a:t>超聲波感測器</a:t>
            </a:r>
            <a:endParaRPr dirty="0"/>
          </a:p>
        </p:txBody>
      </p:sp>
      <p:sp>
        <p:nvSpPr>
          <p:cNvPr id="216" name="Google Shape;216;p10"/>
          <p:cNvSpPr txBox="1">
            <a:spLocks noGrp="1"/>
          </p:cNvSpPr>
          <p:nvPr>
            <p:ph type="body" idx="1"/>
          </p:nvPr>
        </p:nvSpPr>
        <p:spPr>
          <a:xfrm>
            <a:off x="506627" y="1674931"/>
            <a:ext cx="6447501" cy="658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zh-TW"/>
              <a:t>藉由發出聲波，經由撞到物體後接收聲波，可從接收時間用來計算距離</a:t>
            </a:r>
            <a:endParaRPr/>
          </a:p>
        </p:txBody>
      </p:sp>
      <p:pic>
        <p:nvPicPr>
          <p:cNvPr id="217" name="Google Shape;21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6200" y="381000"/>
            <a:ext cx="1752600" cy="129393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0"/>
          <p:cNvSpPr txBox="1"/>
          <p:nvPr/>
        </p:nvSpPr>
        <p:spPr>
          <a:xfrm>
            <a:off x="473675" y="2371016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sz="3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火焰感測器</a:t>
            </a:r>
            <a:endParaRPr sz="36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" name="Google Shape;219;p10"/>
          <p:cNvSpPr txBox="1"/>
          <p:nvPr/>
        </p:nvSpPr>
        <p:spPr>
          <a:xfrm>
            <a:off x="496330" y="3192540"/>
            <a:ext cx="6447501" cy="92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紅外線感測器檢測火焰或者波長在760nm～1100nm範圍內的光源，可用強光源代替實際火源做檢測，上面有兩顆LED，一顆為電源指示燈，一顆為偵測到火源時會亮起</a:t>
            </a:r>
            <a:endParaRPr sz="180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0" name="Google Shape;22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27788" y="1981200"/>
            <a:ext cx="1981200" cy="121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22395" y="4131059"/>
            <a:ext cx="1880209" cy="15098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0"/>
          <p:cNvSpPr txBox="1"/>
          <p:nvPr/>
        </p:nvSpPr>
        <p:spPr>
          <a:xfrm>
            <a:off x="473674" y="4266405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sz="3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伺服馬達</a:t>
            </a:r>
            <a:endParaRPr/>
          </a:p>
        </p:txBody>
      </p:sp>
      <p:sp>
        <p:nvSpPr>
          <p:cNvPr id="223" name="Google Shape;223;p10"/>
          <p:cNvSpPr txBox="1"/>
          <p:nvPr/>
        </p:nvSpPr>
        <p:spPr>
          <a:xfrm>
            <a:off x="496330" y="4982050"/>
            <a:ext cx="6447501" cy="164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藉由脈衝控制腳位電壓輸出時間，改變舵槳角度，可給予占空值調整需要的角度</a:t>
            </a:r>
            <a:endParaRPr sz="180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但在有電壓和PWM訊號流通下，會鎖住內部齒輪，使槳舵無法人工轉動，故以電晶體	  作為訊號判斷，用來使電流斷路或流通</a:t>
            </a:r>
            <a:endParaRPr sz="180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4" name="Google Shape;224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95601" y="5927924"/>
            <a:ext cx="426656" cy="526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D7BC86E-7B8E-47C9-819D-8D86FD5D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實際接線圖</a:t>
            </a:r>
          </a:p>
        </p:txBody>
      </p:sp>
      <p:pic>
        <p:nvPicPr>
          <p:cNvPr id="4" name="Google Shape;186;p7">
            <a:extLst>
              <a:ext uri="{FF2B5EF4-FFF2-40B4-BE49-F238E27FC236}">
                <a16:creationId xmlns="" xmlns:a16="http://schemas.microsoft.com/office/drawing/2014/main" id="{0EDC5DE0-A1BA-4285-A27E-149162DD06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779" y="1423430"/>
            <a:ext cx="7007942" cy="43802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C7AA5CC8-B8F7-41F5-8A1F-8E6FEFE4E833}"/>
              </a:ext>
            </a:extLst>
          </p:cNvPr>
          <p:cNvSpPr/>
          <p:nvPr/>
        </p:nvSpPr>
        <p:spPr>
          <a:xfrm>
            <a:off x="2542963" y="146873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Clr>
                <a:schemeClr val="accent1"/>
              </a:buClr>
              <a:buSzPts val="1440"/>
            </a:pPr>
            <a:r>
              <a:rPr lang="zh-TW" altLang="en-US" sz="24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伺服</a:t>
            </a:r>
            <a:r>
              <a:rPr lang="zh-TW" alt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馬達</a:t>
            </a: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0550AD3C-69FB-4E94-9206-15F979F22B8C}"/>
              </a:ext>
            </a:extLst>
          </p:cNvPr>
          <p:cNvSpPr/>
          <p:nvPr/>
        </p:nvSpPr>
        <p:spPr>
          <a:xfrm>
            <a:off x="1488993" y="350804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accent1"/>
              </a:buClr>
              <a:buSzPts val="1440"/>
            </a:pPr>
            <a:r>
              <a:rPr lang="zh-TW" alt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超聲波感測器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D2B6E49-A1A9-445D-A4F2-700A4E29E482}"/>
              </a:ext>
            </a:extLst>
          </p:cNvPr>
          <p:cNvSpPr/>
          <p:nvPr/>
        </p:nvSpPr>
        <p:spPr>
          <a:xfrm>
            <a:off x="4893616" y="146873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accent1"/>
              </a:buClr>
              <a:buSzPts val="1440"/>
            </a:pPr>
            <a:r>
              <a:rPr lang="zh-TW" altLang="en-US" sz="24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火焰感測器</a:t>
            </a:r>
          </a:p>
        </p:txBody>
      </p:sp>
      <p:sp>
        <p:nvSpPr>
          <p:cNvPr id="8" name="矩形 7"/>
          <p:cNvSpPr/>
          <p:nvPr/>
        </p:nvSpPr>
        <p:spPr>
          <a:xfrm>
            <a:off x="2827660" y="4237133"/>
            <a:ext cx="1385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altLang="zh-TW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npn</a:t>
            </a:r>
            <a:r>
              <a:rPr lang="zh-TW" altLang="en-US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電晶體</a:t>
            </a:r>
            <a:endParaRPr lang="zh-TW" altLang="en-US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C7AA5CC8-B8F7-41F5-8A1F-8E6FEFE4E833}"/>
              </a:ext>
            </a:extLst>
          </p:cNvPr>
          <p:cNvSpPr/>
          <p:nvPr/>
        </p:nvSpPr>
        <p:spPr>
          <a:xfrm>
            <a:off x="4403851" y="2080091"/>
            <a:ext cx="1217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Clr>
                <a:schemeClr val="accent1"/>
              </a:buClr>
              <a:buSzPts val="1440"/>
            </a:pPr>
            <a:r>
              <a:rPr lang="en-US" altLang="zh-TW" sz="24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ESP32S</a:t>
            </a:r>
            <a:endParaRPr lang="zh-TW" altLang="en-US" sz="24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5012351" y="2541756"/>
            <a:ext cx="151832" cy="16953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6444784" y="1930400"/>
            <a:ext cx="344763" cy="9956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2550008" y="1930399"/>
            <a:ext cx="172248" cy="2635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1049886" y="3652988"/>
            <a:ext cx="439107" cy="822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75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外掛旋鈕</a:t>
            </a:r>
            <a:endParaRPr/>
          </a:p>
        </p:txBody>
      </p:sp>
      <p:pic>
        <p:nvPicPr>
          <p:cNvPr id="230" name="Google Shape;230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981200"/>
            <a:ext cx="2276952" cy="3881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71799" y="1981200"/>
            <a:ext cx="4114801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1"/>
          <p:cNvSpPr txBox="1"/>
          <p:nvPr/>
        </p:nvSpPr>
        <p:spPr>
          <a:xfrm>
            <a:off x="518984" y="1315225"/>
            <a:ext cx="6447501" cy="658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前端一字插入瓦斯爐開關的一字紋，再藉由伸長的槳舵旋轉，伺服馬達再固定於爐台上</a:t>
            </a:r>
            <a:endParaRPr sz="180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dirty="0"/>
              <a:t>MQTT</a:t>
            </a:r>
            <a:endParaRPr dirty="0"/>
          </a:p>
        </p:txBody>
      </p:sp>
      <p:pic>
        <p:nvPicPr>
          <p:cNvPr id="258" name="Google Shape;258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10267" y="267117"/>
            <a:ext cx="1281906" cy="12819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9" name="Google Shape;259;p13"/>
          <p:cNvSpPr txBox="1"/>
          <p:nvPr/>
        </p:nvSpPr>
        <p:spPr>
          <a:xfrm>
            <a:off x="506626" y="1457529"/>
            <a:ext cx="6447501" cy="658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資料傳遞，它工作在 TCP/IP協定上，是為硬體效能低的遠端裝置以及用輕量網路狀況下而設計的發布/訂閱型訊息</a:t>
            </a:r>
            <a:r>
              <a:rPr lang="zh-TW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協定</a:t>
            </a:r>
            <a:endParaRPr sz="180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" name="Google Shape;260;p13"/>
          <p:cNvSpPr/>
          <p:nvPr/>
        </p:nvSpPr>
        <p:spPr>
          <a:xfrm>
            <a:off x="4022814" y="2496394"/>
            <a:ext cx="685800" cy="457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2" name="Google Shape;26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7900" y="2282774"/>
            <a:ext cx="1545245" cy="80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74860" y="2282106"/>
            <a:ext cx="1545245" cy="80494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標題 1">
            <a:extLst>
              <a:ext uri="{FF2B5EF4-FFF2-40B4-BE49-F238E27FC236}">
                <a16:creationId xmlns="" xmlns:a16="http://schemas.microsoft.com/office/drawing/2014/main" id="{528CA1A7-9134-4118-B0C5-7A338B8E4396}"/>
              </a:ext>
            </a:extLst>
          </p:cNvPr>
          <p:cNvSpPr txBox="1">
            <a:spLocks/>
          </p:cNvSpPr>
          <p:nvPr/>
        </p:nvSpPr>
        <p:spPr>
          <a:xfrm>
            <a:off x="868732" y="2265561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 smtClean="0"/>
              <a:t>Web UI </a:t>
            </a:r>
            <a:endParaRPr lang="zh-TW" altLang="en-US" sz="2800" dirty="0"/>
          </a:p>
        </p:txBody>
      </p:sp>
      <p:sp>
        <p:nvSpPr>
          <p:cNvPr id="12" name="Google Shape;271;p14"/>
          <p:cNvSpPr txBox="1">
            <a:spLocks/>
          </p:cNvSpPr>
          <p:nvPr/>
        </p:nvSpPr>
        <p:spPr>
          <a:xfrm>
            <a:off x="506625" y="3541311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dirty="0" err="1" smtClean="0"/>
              <a:t>ThingSpeak</a:t>
            </a:r>
            <a:endParaRPr lang="en-US" dirty="0"/>
          </a:p>
        </p:txBody>
      </p:sp>
      <p:sp>
        <p:nvSpPr>
          <p:cNvPr id="13" name="Google Shape;270;p14"/>
          <p:cNvSpPr txBox="1">
            <a:spLocks/>
          </p:cNvSpPr>
          <p:nvPr/>
        </p:nvSpPr>
        <p:spPr>
          <a:xfrm>
            <a:off x="506624" y="4274394"/>
            <a:ext cx="644750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6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4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200" b="0" i="0" u="none" strike="noStrike" cap="non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>
              <a:spcBef>
                <a:spcPts val="0"/>
              </a:spcBef>
            </a:pPr>
            <a:r>
              <a:rPr lang="en-US" altLang="zh-TW" dirty="0" err="1" smtClean="0"/>
              <a:t>ThingSpeak</a:t>
            </a:r>
            <a:r>
              <a:rPr lang="en-US" altLang="zh-TW" dirty="0" smtClean="0"/>
              <a:t> </a:t>
            </a:r>
            <a:r>
              <a:rPr lang="zh-TW" altLang="en-US" dirty="0" smtClean="0"/>
              <a:t>是免費資料庫資源，並有快速將物聯網傳送來的資料轉換成圖表</a:t>
            </a:r>
          </a:p>
          <a:p>
            <a:pPr marL="342900" indent="-342900"/>
            <a:r>
              <a:rPr lang="zh-TW" altLang="en-US" dirty="0" smtClean="0"/>
              <a:t>專案中設置一個資料表，名稱為「</a:t>
            </a:r>
            <a:r>
              <a:rPr lang="en-US" altLang="zh-TW" dirty="0" smtClean="0"/>
              <a:t>SW</a:t>
            </a:r>
            <a:r>
              <a:rPr lang="zh-TW" altLang="en-US" dirty="0" smtClean="0"/>
              <a:t>」並以</a:t>
            </a:r>
            <a:r>
              <a:rPr lang="en-US" altLang="zh-TW" dirty="0" smtClean="0"/>
              <a:t>2</a:t>
            </a:r>
            <a:r>
              <a:rPr lang="zh-TW" altLang="en-US" dirty="0" smtClean="0"/>
              <a:t>代表「</a:t>
            </a:r>
            <a:r>
              <a:rPr lang="en-US" altLang="zh-TW" dirty="0" smtClean="0"/>
              <a:t>on</a:t>
            </a:r>
            <a:r>
              <a:rPr lang="zh-TW" altLang="en-US" dirty="0" smtClean="0"/>
              <a:t>」； </a:t>
            </a:r>
            <a:r>
              <a:rPr lang="en-US" altLang="zh-TW" dirty="0" smtClean="0"/>
              <a:t>1</a:t>
            </a:r>
            <a:r>
              <a:rPr lang="zh-TW" altLang="en-US" dirty="0" smtClean="0"/>
              <a:t>代表「</a:t>
            </a:r>
            <a:r>
              <a:rPr lang="en-US" altLang="zh-TW" dirty="0" smtClean="0"/>
              <a:t>off</a:t>
            </a:r>
            <a:r>
              <a:rPr lang="zh-TW" altLang="en-US" dirty="0" smtClean="0"/>
              <a:t>」</a:t>
            </a:r>
          </a:p>
          <a:p>
            <a:pPr marL="342900" indent="-251459">
              <a:buFont typeface="Noto Sans Symbols"/>
              <a:buNone/>
            </a:pPr>
            <a:endParaRPr lang="zh-TW" altLang="en-US" dirty="0"/>
          </a:p>
        </p:txBody>
      </p:sp>
      <p:pic>
        <p:nvPicPr>
          <p:cNvPr id="14" name="Google Shape;273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47633" y="5297588"/>
            <a:ext cx="4495333" cy="156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72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46559" y="3473379"/>
            <a:ext cx="2897483" cy="8853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字方塊 15">
            <a:extLst>
              <a:ext uri="{FF2B5EF4-FFF2-40B4-BE49-F238E27FC236}">
                <a16:creationId xmlns="" xmlns:a16="http://schemas.microsoft.com/office/drawing/2014/main" id="{4350FC22-8972-47AF-A94E-E11A67C05F41}"/>
              </a:ext>
            </a:extLst>
          </p:cNvPr>
          <p:cNvSpPr txBox="1"/>
          <p:nvPr/>
        </p:nvSpPr>
        <p:spPr>
          <a:xfrm>
            <a:off x="2265803" y="5554574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on</a:t>
            </a:r>
            <a:endParaRPr lang="zh-TW" altLang="en-US" sz="2800" dirty="0"/>
          </a:p>
        </p:txBody>
      </p:sp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2E5A7970-352A-496C-AF61-3035BD4FA14A}"/>
              </a:ext>
            </a:extLst>
          </p:cNvPr>
          <p:cNvSpPr txBox="1"/>
          <p:nvPr/>
        </p:nvSpPr>
        <p:spPr>
          <a:xfrm>
            <a:off x="2285576" y="6077794"/>
            <a:ext cx="583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off</a:t>
            </a:r>
            <a:endParaRPr lang="zh-TW" altLang="en-US" sz="2800" dirty="0"/>
          </a:p>
        </p:txBody>
      </p:sp>
      <p:sp>
        <p:nvSpPr>
          <p:cNvPr id="2" name="矩形 1"/>
          <p:cNvSpPr/>
          <p:nvPr/>
        </p:nvSpPr>
        <p:spPr>
          <a:xfrm>
            <a:off x="3037291" y="2384658"/>
            <a:ext cx="674542" cy="37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爐火現況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71633" y="2765248"/>
            <a:ext cx="971512" cy="37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手動控制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介面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4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dirty="0"/>
              <a:t>測試影片</a:t>
            </a:r>
            <a:endParaRPr dirty="0"/>
          </a:p>
        </p:txBody>
      </p:sp>
      <p:sp>
        <p:nvSpPr>
          <p:cNvPr id="433" name="Google Shape;433;p24"/>
          <p:cNvSpPr txBox="1"/>
          <p:nvPr/>
        </p:nvSpPr>
        <p:spPr>
          <a:xfrm>
            <a:off x="289848" y="1371600"/>
            <a:ext cx="434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自動關閉</a:t>
            </a:r>
            <a:endParaRPr sz="180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4" name="Google Shape;434;p24"/>
          <p:cNvSpPr txBox="1"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zh-TW" dirty="0"/>
              <a:t>https://youtu.be/gt6PhR6P4-A</a:t>
            </a:r>
            <a:endParaRPr dirty="0"/>
          </a:p>
        </p:txBody>
      </p:sp>
      <p:pic>
        <p:nvPicPr>
          <p:cNvPr id="435" name="Google Shape;43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590800"/>
            <a:ext cx="6019800" cy="33861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946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dirty="0"/>
              <a:t>設計運作</a:t>
            </a:r>
            <a:endParaRPr dirty="0"/>
          </a:p>
        </p:txBody>
      </p:sp>
      <p:sp>
        <p:nvSpPr>
          <p:cNvPr id="279" name="Google Shape;279;p15"/>
          <p:cNvSpPr/>
          <p:nvPr/>
        </p:nvSpPr>
        <p:spPr>
          <a:xfrm>
            <a:off x="2805582" y="1110542"/>
            <a:ext cx="3035220" cy="1077295"/>
          </a:xfrm>
          <a:prstGeom prst="diamond">
            <a:avLst/>
          </a:prstGeom>
          <a:solidFill>
            <a:schemeClr val="accent2"/>
          </a:solidFill>
          <a:ln w="19050" cap="rnd" cmpd="sng">
            <a:solidFill>
              <a:srgbClr val="3D74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2" name="Google Shape;282;p15"/>
          <p:cNvCxnSpPr/>
          <p:nvPr/>
        </p:nvCxnSpPr>
        <p:spPr>
          <a:xfrm>
            <a:off x="4323192" y="2167265"/>
            <a:ext cx="0" cy="180456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83" name="Google Shape;283;p15"/>
          <p:cNvSpPr/>
          <p:nvPr/>
        </p:nvSpPr>
        <p:spPr>
          <a:xfrm>
            <a:off x="2782215" y="2347721"/>
            <a:ext cx="3092914" cy="1223244"/>
          </a:xfrm>
          <a:prstGeom prst="diamond">
            <a:avLst/>
          </a:prstGeom>
          <a:solidFill>
            <a:schemeClr val="accent2"/>
          </a:solidFill>
          <a:ln w="19050" cap="rnd" cmpd="sng">
            <a:solidFill>
              <a:srgbClr val="3D74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火焰感測器</a:t>
            </a:r>
            <a:r>
              <a:rPr lang="zh-TW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偵測火</a:t>
            </a:r>
            <a:r>
              <a:rPr lang="zh-TW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源</a:t>
            </a:r>
            <a:endParaRPr sz="1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5" name="Google Shape;285;p15"/>
          <p:cNvSpPr/>
          <p:nvPr/>
        </p:nvSpPr>
        <p:spPr>
          <a:xfrm>
            <a:off x="2972089" y="3826633"/>
            <a:ext cx="2868713" cy="624485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發布”on”至MQT</a:t>
            </a:r>
            <a:r>
              <a:rPr lang="zh-TW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endParaRPr lang="en-US" altLang="zh-TW" sz="1800" dirty="0" smtClean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zh-TW" altLang="en-US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並傳送資料至</a:t>
            </a:r>
            <a:r>
              <a:rPr lang="en-US" altLang="zh-TW" sz="1800" dirty="0" err="1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ThingSpeak</a:t>
            </a:r>
            <a:endParaRPr lang="en-US" altLang="zh-TW" sz="1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9" name="Google Shape;289;p15"/>
          <p:cNvCxnSpPr/>
          <p:nvPr/>
        </p:nvCxnSpPr>
        <p:spPr>
          <a:xfrm>
            <a:off x="4307690" y="849803"/>
            <a:ext cx="0" cy="267535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91" name="Google Shape;291;p15"/>
          <p:cNvSpPr/>
          <p:nvPr/>
        </p:nvSpPr>
        <p:spPr>
          <a:xfrm>
            <a:off x="2972090" y="4744222"/>
            <a:ext cx="2868712" cy="636181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電流通過</a:t>
            </a:r>
            <a:endParaRPr sz="1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伺服馬達旋轉</a:t>
            </a:r>
            <a:r>
              <a:rPr lang="zh-TW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180°C</a:t>
            </a:r>
            <a:endParaRPr sz="1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94" name="Google Shape;294;p15"/>
          <p:cNvCxnSpPr/>
          <p:nvPr/>
        </p:nvCxnSpPr>
        <p:spPr>
          <a:xfrm>
            <a:off x="4334411" y="3547963"/>
            <a:ext cx="0" cy="26010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95" name="Google Shape;295;p15"/>
          <p:cNvSpPr txBox="1"/>
          <p:nvPr/>
        </p:nvSpPr>
        <p:spPr>
          <a:xfrm>
            <a:off x="3469433" y="1410112"/>
            <a:ext cx="18480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zh-TW" altLang="en-US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公尺內有無人</a:t>
            </a:r>
            <a:endParaRPr sz="1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96" name="Google Shape;296;p15"/>
          <p:cNvCxnSpPr/>
          <p:nvPr/>
        </p:nvCxnSpPr>
        <p:spPr>
          <a:xfrm>
            <a:off x="4305160" y="4451118"/>
            <a:ext cx="0" cy="30480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99" name="Google Shape;299;p15"/>
          <p:cNvSpPr/>
          <p:nvPr/>
        </p:nvSpPr>
        <p:spPr>
          <a:xfrm>
            <a:off x="2972089" y="5673507"/>
            <a:ext cx="2903040" cy="836023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發布”off1”至MQT</a:t>
            </a:r>
            <a:r>
              <a:rPr lang="zh-TW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endParaRPr lang="en-US" altLang="zh-TW" sz="1800" dirty="0" smtClean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zh-TW" altLang="en-US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並傳送資料</a:t>
            </a:r>
            <a:r>
              <a:rPr lang="zh-TW" altLang="en-US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至</a:t>
            </a:r>
            <a:r>
              <a:rPr lang="en-US" altLang="zh-TW" sz="1800" dirty="0" err="1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ThingSpeak</a:t>
            </a:r>
            <a:endParaRPr lang="en-US" altLang="zh-TW" sz="1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1" name="Google Shape;301;p15"/>
          <p:cNvSpPr/>
          <p:nvPr/>
        </p:nvSpPr>
        <p:spPr>
          <a:xfrm>
            <a:off x="3086836" y="123078"/>
            <a:ext cx="2707994" cy="726725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超聲波</a:t>
            </a:r>
            <a:r>
              <a:rPr lang="zh-TW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偵測</a:t>
            </a:r>
            <a:r>
              <a:rPr lang="zh-TW" altLang="en-US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瓦斯爐</a:t>
            </a:r>
            <a:r>
              <a:rPr lang="zh-TW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周圍</a:t>
            </a:r>
            <a:endParaRPr sz="1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03" name="Google Shape;303;p15"/>
          <p:cNvCxnSpPr/>
          <p:nvPr/>
        </p:nvCxnSpPr>
        <p:spPr>
          <a:xfrm rot="10800000" flipH="1">
            <a:off x="2393020" y="495406"/>
            <a:ext cx="84574" cy="5971518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04" name="Google Shape;304;p15"/>
          <p:cNvCxnSpPr/>
          <p:nvPr/>
        </p:nvCxnSpPr>
        <p:spPr>
          <a:xfrm flipH="1">
            <a:off x="2393019" y="6433234"/>
            <a:ext cx="548413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05" name="Google Shape;305;p15"/>
          <p:cNvCxnSpPr/>
          <p:nvPr/>
        </p:nvCxnSpPr>
        <p:spPr>
          <a:xfrm rot="10800000" flipH="1">
            <a:off x="2477594" y="514639"/>
            <a:ext cx="609242" cy="1167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06" name="Google Shape;306;p15"/>
          <p:cNvSpPr txBox="1"/>
          <p:nvPr/>
        </p:nvSpPr>
        <p:spPr>
          <a:xfrm rot="5400000">
            <a:off x="-973440" y="3026266"/>
            <a:ext cx="4616618" cy="1292662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b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自動關閉</a:t>
            </a:r>
            <a:endParaRPr dirty="0"/>
          </a:p>
        </p:txBody>
      </p:sp>
      <p:pic>
        <p:nvPicPr>
          <p:cNvPr id="308" name="Google Shape;30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6483" y="3635468"/>
            <a:ext cx="928959" cy="855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2366" y="3639218"/>
            <a:ext cx="590632" cy="84784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5"/>
          <p:cNvSpPr/>
          <p:nvPr/>
        </p:nvSpPr>
        <p:spPr>
          <a:xfrm>
            <a:off x="6813710" y="3506796"/>
            <a:ext cx="554040" cy="356242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1" name="Google Shape;311;p15"/>
          <p:cNvSpPr/>
          <p:nvPr/>
        </p:nvSpPr>
        <p:spPr>
          <a:xfrm>
            <a:off x="7223861" y="3635468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2" name="Google Shape;31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90087" y="5704127"/>
            <a:ext cx="923623" cy="72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3710" y="5638499"/>
            <a:ext cx="590632" cy="79473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5"/>
          <p:cNvSpPr/>
          <p:nvPr/>
        </p:nvSpPr>
        <p:spPr>
          <a:xfrm>
            <a:off x="6850302" y="6035866"/>
            <a:ext cx="554040" cy="356242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15"/>
          <p:cNvSpPr/>
          <p:nvPr/>
        </p:nvSpPr>
        <p:spPr>
          <a:xfrm>
            <a:off x="7217983" y="5635289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" name="Google Shape;295;p15"/>
          <p:cNvSpPr txBox="1"/>
          <p:nvPr/>
        </p:nvSpPr>
        <p:spPr>
          <a:xfrm>
            <a:off x="4362612" y="2087788"/>
            <a:ext cx="58385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NO</a:t>
            </a:r>
            <a:endParaRPr sz="1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" name="Google Shape;295;p15"/>
          <p:cNvSpPr txBox="1"/>
          <p:nvPr/>
        </p:nvSpPr>
        <p:spPr>
          <a:xfrm>
            <a:off x="4363770" y="3450823"/>
            <a:ext cx="58385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YES</a:t>
            </a:r>
            <a:endParaRPr sz="1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9" name="Google Shape;296;p15"/>
          <p:cNvCxnSpPr/>
          <p:nvPr/>
        </p:nvCxnSpPr>
        <p:spPr>
          <a:xfrm>
            <a:off x="4303931" y="5380403"/>
            <a:ext cx="0" cy="30480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5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測試影片</a:t>
            </a:r>
            <a:endParaRPr/>
          </a:p>
        </p:txBody>
      </p:sp>
      <p:sp>
        <p:nvSpPr>
          <p:cNvPr id="441" name="Google Shape;441;p25"/>
          <p:cNvSpPr txBox="1"/>
          <p:nvPr/>
        </p:nvSpPr>
        <p:spPr>
          <a:xfrm>
            <a:off x="307266" y="1398590"/>
            <a:ext cx="434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手動關閉</a:t>
            </a:r>
            <a:endParaRPr sz="180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2" name="Google Shape;442;p25"/>
          <p:cNvSpPr txBox="1"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zh-TW" dirty="0"/>
              <a:t>https://youtu.be/HD2QpuRCBcU</a:t>
            </a:r>
            <a:endParaRPr dirty="0"/>
          </a:p>
        </p:txBody>
      </p:sp>
      <p:pic>
        <p:nvPicPr>
          <p:cNvPr id="443" name="Google Shape;44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551" y="2500776"/>
            <a:ext cx="6248400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73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dirty="0"/>
              <a:t>設計運作</a:t>
            </a:r>
            <a:endParaRPr dirty="0"/>
          </a:p>
        </p:txBody>
      </p:sp>
      <p:sp>
        <p:nvSpPr>
          <p:cNvPr id="279" name="Google Shape;279;p15"/>
          <p:cNvSpPr/>
          <p:nvPr/>
        </p:nvSpPr>
        <p:spPr>
          <a:xfrm>
            <a:off x="2805582" y="1110542"/>
            <a:ext cx="3035220" cy="1077295"/>
          </a:xfrm>
          <a:prstGeom prst="diamond">
            <a:avLst/>
          </a:prstGeom>
          <a:solidFill>
            <a:schemeClr val="accent2"/>
          </a:solidFill>
          <a:ln w="19050" cap="rnd" cmpd="sng">
            <a:solidFill>
              <a:srgbClr val="3D74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2" name="Google Shape;282;p15"/>
          <p:cNvCxnSpPr/>
          <p:nvPr/>
        </p:nvCxnSpPr>
        <p:spPr>
          <a:xfrm>
            <a:off x="4323192" y="2167265"/>
            <a:ext cx="0" cy="180456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83" name="Google Shape;283;p15"/>
          <p:cNvSpPr/>
          <p:nvPr/>
        </p:nvSpPr>
        <p:spPr>
          <a:xfrm>
            <a:off x="2782215" y="2347721"/>
            <a:ext cx="3092914" cy="1223244"/>
          </a:xfrm>
          <a:prstGeom prst="diamond">
            <a:avLst/>
          </a:prstGeom>
          <a:solidFill>
            <a:schemeClr val="accent2"/>
          </a:solidFill>
          <a:ln w="19050" cap="rnd" cmpd="sng">
            <a:solidFill>
              <a:srgbClr val="3D74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火焰感測器</a:t>
            </a:r>
            <a:r>
              <a:rPr lang="zh-TW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偵測火</a:t>
            </a:r>
            <a:r>
              <a:rPr lang="zh-TW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源</a:t>
            </a:r>
            <a:endParaRPr sz="1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5" name="Google Shape;285;p15"/>
          <p:cNvSpPr/>
          <p:nvPr/>
        </p:nvSpPr>
        <p:spPr>
          <a:xfrm>
            <a:off x="2972088" y="3808063"/>
            <a:ext cx="2868713" cy="624485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發布”on”至MQT</a:t>
            </a:r>
            <a:r>
              <a:rPr lang="zh-TW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endParaRPr lang="en-US" altLang="zh-TW" sz="1800" dirty="0" smtClean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zh-TW" altLang="en-US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並傳送資料至</a:t>
            </a:r>
            <a:r>
              <a:rPr lang="en-US" altLang="zh-TW" sz="1800" dirty="0" err="1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ThingSpeak</a:t>
            </a:r>
            <a:endParaRPr lang="en-US" altLang="zh-TW" sz="1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89" name="Google Shape;289;p15"/>
          <p:cNvCxnSpPr/>
          <p:nvPr/>
        </p:nvCxnSpPr>
        <p:spPr>
          <a:xfrm>
            <a:off x="4307690" y="849803"/>
            <a:ext cx="0" cy="267535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91" name="Google Shape;291;p15"/>
          <p:cNvSpPr/>
          <p:nvPr/>
        </p:nvSpPr>
        <p:spPr>
          <a:xfrm>
            <a:off x="2972090" y="5207270"/>
            <a:ext cx="2868712" cy="636181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電流通過</a:t>
            </a:r>
            <a:endParaRPr sz="1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伺服馬達旋轉</a:t>
            </a:r>
            <a:r>
              <a:rPr lang="zh-TW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180°C</a:t>
            </a:r>
            <a:endParaRPr sz="1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94" name="Google Shape;294;p15"/>
          <p:cNvCxnSpPr/>
          <p:nvPr/>
        </p:nvCxnSpPr>
        <p:spPr>
          <a:xfrm>
            <a:off x="4334411" y="3547963"/>
            <a:ext cx="0" cy="26010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95" name="Google Shape;295;p15"/>
          <p:cNvSpPr txBox="1"/>
          <p:nvPr/>
        </p:nvSpPr>
        <p:spPr>
          <a:xfrm>
            <a:off x="3469433" y="1410112"/>
            <a:ext cx="18480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zh-TW" altLang="en-US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公尺內有無人</a:t>
            </a:r>
            <a:endParaRPr sz="1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96" name="Google Shape;296;p15"/>
          <p:cNvCxnSpPr/>
          <p:nvPr/>
        </p:nvCxnSpPr>
        <p:spPr>
          <a:xfrm>
            <a:off x="4305160" y="4451118"/>
            <a:ext cx="2530" cy="164425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99" name="Google Shape;299;p15"/>
          <p:cNvSpPr/>
          <p:nvPr/>
        </p:nvSpPr>
        <p:spPr>
          <a:xfrm>
            <a:off x="2989313" y="6021977"/>
            <a:ext cx="2903040" cy="836023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發布”off1”至MQT</a:t>
            </a:r>
            <a:r>
              <a:rPr lang="zh-TW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endParaRPr lang="en-US" altLang="zh-TW" sz="1800" dirty="0" smtClean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zh-TW" altLang="en-US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並傳送資料</a:t>
            </a:r>
            <a:r>
              <a:rPr lang="zh-TW" altLang="en-US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至</a:t>
            </a:r>
            <a:r>
              <a:rPr lang="en-US" altLang="zh-TW" sz="1800" dirty="0" err="1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ThingSpeak</a:t>
            </a:r>
            <a:endParaRPr lang="en-US" altLang="zh-TW" sz="1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1" name="Google Shape;301;p15"/>
          <p:cNvSpPr/>
          <p:nvPr/>
        </p:nvSpPr>
        <p:spPr>
          <a:xfrm>
            <a:off x="3086836" y="123078"/>
            <a:ext cx="2707994" cy="726725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超聲波</a:t>
            </a:r>
            <a:r>
              <a:rPr lang="zh-TW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偵測</a:t>
            </a:r>
            <a:r>
              <a:rPr lang="zh-TW" altLang="en-US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瓦斯爐</a:t>
            </a:r>
            <a:r>
              <a:rPr lang="zh-TW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周圍</a:t>
            </a:r>
            <a:endParaRPr sz="1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03" name="Google Shape;303;p15"/>
          <p:cNvCxnSpPr/>
          <p:nvPr/>
        </p:nvCxnSpPr>
        <p:spPr>
          <a:xfrm rot="10800000" flipH="1">
            <a:off x="2393020" y="495406"/>
            <a:ext cx="84574" cy="5971518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04" name="Google Shape;304;p15"/>
          <p:cNvCxnSpPr/>
          <p:nvPr/>
        </p:nvCxnSpPr>
        <p:spPr>
          <a:xfrm flipH="1">
            <a:off x="2393019" y="6433234"/>
            <a:ext cx="548413" cy="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05" name="Google Shape;305;p15"/>
          <p:cNvCxnSpPr/>
          <p:nvPr/>
        </p:nvCxnSpPr>
        <p:spPr>
          <a:xfrm rot="10800000" flipH="1">
            <a:off x="2477594" y="514639"/>
            <a:ext cx="609242" cy="11670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06" name="Google Shape;306;p15"/>
          <p:cNvSpPr txBox="1"/>
          <p:nvPr/>
        </p:nvSpPr>
        <p:spPr>
          <a:xfrm rot="5400000">
            <a:off x="-973440" y="3072453"/>
            <a:ext cx="4616618" cy="1200288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b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手</a:t>
            </a:r>
            <a:r>
              <a:rPr lang="zh-TW" sz="7200" b="1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動</a:t>
            </a:r>
            <a:r>
              <a:rPr lang="zh-TW" sz="7200" b="1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關閉</a:t>
            </a:r>
            <a:endParaRPr dirty="0"/>
          </a:p>
        </p:txBody>
      </p:sp>
      <p:pic>
        <p:nvPicPr>
          <p:cNvPr id="308" name="Google Shape;30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6483" y="3635468"/>
            <a:ext cx="928959" cy="855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2366" y="3639218"/>
            <a:ext cx="590632" cy="84784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5"/>
          <p:cNvSpPr/>
          <p:nvPr/>
        </p:nvSpPr>
        <p:spPr>
          <a:xfrm>
            <a:off x="6813710" y="3506796"/>
            <a:ext cx="554040" cy="356242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1" name="Google Shape;311;p15"/>
          <p:cNvSpPr/>
          <p:nvPr/>
        </p:nvSpPr>
        <p:spPr>
          <a:xfrm>
            <a:off x="7223861" y="3635468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2" name="Google Shape;31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90087" y="6128893"/>
            <a:ext cx="923623" cy="72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3710" y="6069556"/>
            <a:ext cx="590632" cy="79473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5"/>
          <p:cNvSpPr/>
          <p:nvPr/>
        </p:nvSpPr>
        <p:spPr>
          <a:xfrm>
            <a:off x="6940963" y="6433234"/>
            <a:ext cx="554040" cy="356242"/>
          </a:xfrm>
          <a:prstGeom prst="ellipse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15"/>
          <p:cNvSpPr/>
          <p:nvPr/>
        </p:nvSpPr>
        <p:spPr>
          <a:xfrm>
            <a:off x="7217983" y="6069556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" name="Google Shape;295;p15"/>
          <p:cNvSpPr txBox="1"/>
          <p:nvPr/>
        </p:nvSpPr>
        <p:spPr>
          <a:xfrm>
            <a:off x="4362612" y="2087788"/>
            <a:ext cx="58385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NO</a:t>
            </a:r>
            <a:endParaRPr sz="1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" name="Google Shape;295;p15"/>
          <p:cNvSpPr txBox="1"/>
          <p:nvPr/>
        </p:nvSpPr>
        <p:spPr>
          <a:xfrm>
            <a:off x="4363770" y="3450823"/>
            <a:ext cx="58385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YES</a:t>
            </a:r>
            <a:endParaRPr sz="18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9" name="Google Shape;296;p15"/>
          <p:cNvCxnSpPr/>
          <p:nvPr/>
        </p:nvCxnSpPr>
        <p:spPr>
          <a:xfrm>
            <a:off x="4323192" y="5843451"/>
            <a:ext cx="0" cy="178526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1" name="Google Shape;333;p16"/>
          <p:cNvSpPr/>
          <p:nvPr/>
        </p:nvSpPr>
        <p:spPr>
          <a:xfrm>
            <a:off x="2972088" y="4582974"/>
            <a:ext cx="2868713" cy="495484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從MQTT輸入1</a:t>
            </a:r>
            <a:endParaRPr sz="18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" name="Google Shape;354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40802" y="4533331"/>
            <a:ext cx="603542" cy="608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Google Shape;296;p15"/>
          <p:cNvCxnSpPr/>
          <p:nvPr/>
        </p:nvCxnSpPr>
        <p:spPr>
          <a:xfrm>
            <a:off x="4302630" y="5074364"/>
            <a:ext cx="2530" cy="164425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4" name="Google Shape;351;p16"/>
          <p:cNvSpPr/>
          <p:nvPr/>
        </p:nvSpPr>
        <p:spPr>
          <a:xfrm>
            <a:off x="2972087" y="4518504"/>
            <a:ext cx="3472257" cy="62436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2928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7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Thonny</a:t>
            </a:r>
            <a:endParaRPr/>
          </a:p>
        </p:txBody>
      </p:sp>
      <p:sp>
        <p:nvSpPr>
          <p:cNvPr id="366" name="Google Shape;366;p17"/>
          <p:cNvSpPr txBox="1"/>
          <p:nvPr/>
        </p:nvSpPr>
        <p:spPr>
          <a:xfrm>
            <a:off x="506627" y="1674931"/>
            <a:ext cx="6447501" cy="658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為初學者設計的Python整合開發環境。</a:t>
            </a:r>
            <a:endParaRPr sz="180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ESP32S燒錄MicroPython架構，即可使用Thonny為開發。</a:t>
            </a:r>
            <a:endParaRPr sz="180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7" name="Google Shape;367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417723" y="272769"/>
            <a:ext cx="1312654" cy="1272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858" y="2426359"/>
            <a:ext cx="4062742" cy="4431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78285" y="2425770"/>
            <a:ext cx="3611813" cy="443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zh-TW" sz="5400"/>
              <a:t>專案目錄</a:t>
            </a:r>
            <a:endParaRPr sz="5400"/>
          </a:p>
        </p:txBody>
      </p:sp>
      <p:sp>
        <p:nvSpPr>
          <p:cNvPr id="151" name="Google Shape;151;p2"/>
          <p:cNvSpPr txBox="1"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zh-TW" dirty="0"/>
              <a:t>研究動機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dirty="0"/>
              <a:t>專題目標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dirty="0"/>
              <a:t>實現</a:t>
            </a:r>
            <a:r>
              <a:rPr lang="zh-TW" dirty="0" smtClean="0"/>
              <a:t>方法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dirty="0"/>
              <a:t>設計架構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dirty="0" smtClean="0"/>
              <a:t>結語</a:t>
            </a:r>
            <a:r>
              <a:rPr lang="zh-TW" dirty="0"/>
              <a:t>和感謝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dirty="0"/>
              <a:t>資料來源</a:t>
            </a:r>
            <a:endParaRPr dirty="0"/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</p:txBody>
      </p:sp>
      <p:pic>
        <p:nvPicPr>
          <p:cNvPr id="152" name="Google Shape;15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1930400"/>
            <a:ext cx="4052971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8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程式碼</a:t>
            </a:r>
            <a:endParaRPr/>
          </a:p>
        </p:txBody>
      </p:sp>
      <p:sp>
        <p:nvSpPr>
          <p:cNvPr id="375" name="Google Shape;375;p18"/>
          <p:cNvSpPr txBox="1"/>
          <p:nvPr/>
        </p:nvSpPr>
        <p:spPr>
          <a:xfrm>
            <a:off x="5007974" y="1645200"/>
            <a:ext cx="43434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ESP32S作為站台，</a:t>
            </a:r>
            <a:endParaRPr sz="180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zh-TW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使用Wifi連接熱點</a:t>
            </a:r>
            <a:endParaRPr sz="180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6" name="Google Shape;376;p18"/>
          <p:cNvSpPr txBox="1"/>
          <p:nvPr/>
        </p:nvSpPr>
        <p:spPr>
          <a:xfrm>
            <a:off x="5007974" y="3048000"/>
            <a:ext cx="43434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超聲波感測器發出</a:t>
            </a:r>
            <a:endParaRPr sz="180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zh-TW" altLang="en-US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聲</a:t>
            </a:r>
            <a:r>
              <a:rPr lang="zh-TW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波</a:t>
            </a:r>
            <a:r>
              <a:rPr lang="zh-TW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，並</a:t>
            </a:r>
            <a:r>
              <a:rPr lang="zh-TW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記錄發出</a:t>
            </a:r>
            <a:r>
              <a:rPr lang="zh-TW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和回</a:t>
            </a:r>
            <a:r>
              <a:rPr lang="zh-TW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傳</a:t>
            </a:r>
            <a:endParaRPr lang="en-US" altLang="zh-TW" sz="1800" dirty="0" smtClean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zh-TW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的</a:t>
            </a:r>
            <a:r>
              <a:rPr lang="zh-TW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時間，</a:t>
            </a:r>
            <a:r>
              <a:rPr lang="zh-TW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來計算</a:t>
            </a:r>
            <a:r>
              <a:rPr lang="zh-TW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單程距離</a:t>
            </a:r>
            <a:endParaRPr sz="180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7" name="Google Shape;37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230" y="1645200"/>
            <a:ext cx="4791744" cy="60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230" y="2971800"/>
            <a:ext cx="4791744" cy="302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6230" y="2692662"/>
            <a:ext cx="4791744" cy="35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程式碼</a:t>
            </a:r>
            <a:endParaRPr/>
          </a:p>
        </p:txBody>
      </p:sp>
      <p:sp>
        <p:nvSpPr>
          <p:cNvPr id="385" name="Google Shape;385;p19"/>
          <p:cNvSpPr txBox="1"/>
          <p:nvPr/>
        </p:nvSpPr>
        <p:spPr>
          <a:xfrm>
            <a:off x="5007974" y="1645200"/>
            <a:ext cx="434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火焰感測器偵測到</a:t>
            </a:r>
            <a:endParaRPr sz="180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zh-TW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火源時</a:t>
            </a:r>
            <a:endParaRPr sz="180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6" name="Google Shape;386;p19"/>
          <p:cNvSpPr txBox="1"/>
          <p:nvPr/>
        </p:nvSpPr>
        <p:spPr>
          <a:xfrm>
            <a:off x="5007974" y="3442800"/>
            <a:ext cx="4343400" cy="15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伺服馬達控制角度</a:t>
            </a:r>
            <a:endParaRPr sz="180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占空值8200時，將</a:t>
            </a:r>
            <a:endParaRPr sz="180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zh-TW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旋轉至180度</a:t>
            </a:r>
            <a:endParaRPr sz="180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7" name="Google Shape;387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4053" y="1917050"/>
            <a:ext cx="4791744" cy="29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053" y="1601188"/>
            <a:ext cx="4791744" cy="31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052" y="2899799"/>
            <a:ext cx="4793921" cy="54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7874" y="3442800"/>
            <a:ext cx="4797923" cy="2412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0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程式碼</a:t>
            </a:r>
            <a:endParaRPr/>
          </a:p>
        </p:txBody>
      </p:sp>
      <p:sp>
        <p:nvSpPr>
          <p:cNvPr id="396" name="Google Shape;396;p20"/>
          <p:cNvSpPr txBox="1"/>
          <p:nvPr/>
        </p:nvSpPr>
        <p:spPr>
          <a:xfrm>
            <a:off x="5007974" y="1905041"/>
            <a:ext cx="434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ESP32S連接MQTT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zh-TW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broker</a:t>
            </a:r>
            <a:endParaRPr sz="180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7" name="Google Shape;397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4053" y="1371600"/>
            <a:ext cx="4793921" cy="193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051" y="3946881"/>
            <a:ext cx="4793922" cy="2285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0"/>
          <p:cNvSpPr txBox="1"/>
          <p:nvPr/>
        </p:nvSpPr>
        <p:spPr>
          <a:xfrm>
            <a:off x="5007973" y="3942347"/>
            <a:ext cx="434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裝置發布訊息至topic</a:t>
            </a:r>
            <a:endParaRPr/>
          </a:p>
        </p:txBody>
      </p:sp>
      <p:pic>
        <p:nvPicPr>
          <p:cNvPr id="400" name="Google Shape;40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052" y="4150243"/>
            <a:ext cx="4793922" cy="23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4052" y="4933581"/>
            <a:ext cx="4793921" cy="84475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0"/>
          <p:cNvSpPr txBox="1"/>
          <p:nvPr/>
        </p:nvSpPr>
        <p:spPr>
          <a:xfrm>
            <a:off x="5007973" y="5105400"/>
            <a:ext cx="4343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裝置接收從topic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zh-TW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發布的訊息</a:t>
            </a:r>
            <a:endParaRPr sz="180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1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程式碼</a:t>
            </a:r>
            <a:endParaRPr/>
          </a:p>
        </p:txBody>
      </p:sp>
      <p:sp>
        <p:nvSpPr>
          <p:cNvPr id="408" name="Google Shape;408;p21"/>
          <p:cNvSpPr txBox="1"/>
          <p:nvPr/>
        </p:nvSpPr>
        <p:spPr>
          <a:xfrm>
            <a:off x="381000" y="2223171"/>
            <a:ext cx="69342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將</a:t>
            </a:r>
            <a:r>
              <a:rPr lang="zh-TW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數值傳</a:t>
            </a:r>
            <a:r>
              <a:rPr lang="zh-TW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至ThinkSpeak，位置是</a:t>
            </a:r>
            <a:r>
              <a:rPr lang="zh-TW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在s</a:t>
            </a:r>
            <a:r>
              <a:rPr lang="zh-TW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w資料表</a:t>
            </a:r>
            <a:endParaRPr sz="180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9" name="Google Shape;40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053" y="3572184"/>
            <a:ext cx="7101147" cy="743054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1"/>
          <p:cNvSpPr txBox="1"/>
          <p:nvPr/>
        </p:nvSpPr>
        <p:spPr>
          <a:xfrm>
            <a:off x="381000" y="4436155"/>
            <a:ext cx="6705600" cy="466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定時呼叫器，按時呼叫感測</a:t>
            </a:r>
            <a:r>
              <a:rPr lang="zh-TW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距離</a:t>
            </a:r>
            <a:r>
              <a:rPr lang="zh-TW" altLang="en-US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、</a:t>
            </a:r>
            <a:r>
              <a:rPr lang="zh-TW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確認</a:t>
            </a:r>
            <a:r>
              <a:rPr lang="zh-TW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AP</a:t>
            </a:r>
            <a:r>
              <a:rPr lang="zh-TW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I</a:t>
            </a:r>
            <a:r>
              <a:rPr lang="zh-TW" altLang="en-US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的語法</a:t>
            </a:r>
            <a:endParaRPr dirty="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11" name="Google Shape;41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052" y="1498010"/>
            <a:ext cx="7101148" cy="33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052" y="1814972"/>
            <a:ext cx="7102657" cy="33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2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程式碼</a:t>
            </a:r>
            <a:endParaRPr/>
          </a:p>
        </p:txBody>
      </p:sp>
      <p:sp>
        <p:nvSpPr>
          <p:cNvPr id="418" name="Google Shape;418;p22"/>
          <p:cNvSpPr txBox="1"/>
          <p:nvPr/>
        </p:nvSpPr>
        <p:spPr>
          <a:xfrm>
            <a:off x="214051" y="4666940"/>
            <a:ext cx="6948747" cy="173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►"/>
            </a:pPr>
            <a:r>
              <a:rPr lang="zh-TW" sz="16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自動關閉</a:t>
            </a:r>
            <a:endParaRPr sz="160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►"/>
            </a:pPr>
            <a:r>
              <a:rPr lang="zh-TW" sz="16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若感測周遭物體距離超過100公分，再判斷火源</a:t>
            </a:r>
            <a:r>
              <a:rPr lang="zh-TW" sz="16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狀況</a:t>
            </a:r>
            <a:r>
              <a:rPr lang="zh-TW" altLang="en-US" sz="16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。</a:t>
            </a:r>
            <a:r>
              <a:rPr lang="zh-TW" sz="16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若是</a:t>
            </a:r>
            <a:r>
              <a:rPr lang="zh-TW" sz="16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有火，從MQTT發布訊息on，再</a:t>
            </a:r>
            <a:r>
              <a:rPr lang="zh-TW" sz="16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傳送至</a:t>
            </a:r>
            <a:r>
              <a:rPr lang="zh-TW" sz="16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資料庫ThinkSpeak，再等待10分鐘</a:t>
            </a:r>
            <a:endParaRPr sz="160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►"/>
            </a:pPr>
            <a:r>
              <a:rPr lang="zh-TW" sz="16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10分鐘後再次偵測物體距離以及火況，若仍維持原狀況，將伺服馬達電路流通，並將槳舵旋轉180度，用來關閉爐火，再傳送off1這個訊息到MQTT，及</a:t>
            </a:r>
            <a:r>
              <a:rPr lang="zh-TW" sz="16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傳送至</a:t>
            </a:r>
            <a:r>
              <a:rPr lang="zh-TW" sz="16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資料庫ThinkSpeak，再關閉馬達電路</a:t>
            </a:r>
            <a:endParaRPr sz="160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►"/>
            </a:pPr>
            <a:r>
              <a:rPr lang="zh-TW" sz="16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等待1分鐘再次感測周遭</a:t>
            </a:r>
            <a:endParaRPr sz="160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0" name="Google Shape;42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050" y="1285241"/>
            <a:ext cx="6948748" cy="328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3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/>
              <a:t>程式碼</a:t>
            </a:r>
            <a:endParaRPr/>
          </a:p>
        </p:txBody>
      </p:sp>
      <p:sp>
        <p:nvSpPr>
          <p:cNvPr id="426" name="Google Shape;426;p23"/>
          <p:cNvSpPr txBox="1"/>
          <p:nvPr/>
        </p:nvSpPr>
        <p:spPr>
          <a:xfrm>
            <a:off x="214051" y="4666940"/>
            <a:ext cx="6948747" cy="173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手動關閉</a:t>
            </a:r>
            <a:endParaRPr sz="180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當收到從MQTT發布的訊息1這個值，將伺服馬達電路流通，並將槳舵旋轉180度，用來關閉爐火，再傳送off1這個訊息到MQTT，及傳送1(代表馬達槳舵已轉動)至資料庫ThinkSpeak，再關閉馬達電路</a:t>
            </a:r>
            <a:endParaRPr sz="180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27" name="Google Shape;4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050" y="1341285"/>
            <a:ext cx="6948748" cy="2998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6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zh-TW" sz="5400"/>
              <a:t>結語和感謝</a:t>
            </a:r>
            <a:endParaRPr sz="5400"/>
          </a:p>
        </p:txBody>
      </p:sp>
      <p:sp>
        <p:nvSpPr>
          <p:cNvPr id="449" name="Google Shape;449;p26"/>
          <p:cNvSpPr txBox="1">
            <a:spLocks noGrp="1"/>
          </p:cNvSpPr>
          <p:nvPr>
            <p:ph type="body" idx="1"/>
          </p:nvPr>
        </p:nvSpPr>
        <p:spPr>
          <a:xfrm>
            <a:off x="508001" y="2160590"/>
            <a:ext cx="6447501" cy="439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79999"/>
              <a:buChar char="►"/>
            </a:pPr>
            <a:r>
              <a:rPr lang="zh-TW" dirty="0"/>
              <a:t>本身非這門課程相關科系，但想要接觸這類產業，所以試試看一個人從所學能夠到甚麼程度，決定這1個月內嘗試小題目的專題，並製作簡報呈現。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zh-TW" dirty="0"/>
              <a:t>自己一個人一組壞處很多，不能將事情做到面面俱到，比如說這次完全沒有網頁設計，只能拿現有的免費APP作為使用，資料庫也是現成的免費資源，無法呈現這次IoT軟硬體整合實作班的授課內容。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79999"/>
              <a:buChar char="►"/>
            </a:pPr>
            <a:r>
              <a:rPr lang="zh-TW" dirty="0"/>
              <a:t>但也因此對於開發板上的實作有了些心得，三用電表不可或缺、記憶體問題、連線的環境限制、電量需求、加裝的物理設施作用範圍、模組極限，以及實際上的裝設阻礙，這些問題雖然嚴重拖住進度，不過也能夠發現自己自身的不足之處。</a:t>
            </a:r>
            <a:endParaRPr dirty="0"/>
          </a:p>
          <a:p>
            <a:pPr marL="342900" lvl="0" indent="-342900">
              <a:buSzPct val="79999"/>
            </a:pPr>
            <a:r>
              <a:rPr lang="zh-TW" dirty="0" smtClean="0"/>
              <a:t>感謝</a:t>
            </a:r>
            <a:r>
              <a:rPr lang="zh-TW" altLang="en-US" dirty="0" smtClean="0"/>
              <a:t>專題</a:t>
            </a:r>
            <a:r>
              <a:rPr lang="zh-TW" altLang="zh-TW" dirty="0" smtClean="0"/>
              <a:t>老師</a:t>
            </a:r>
            <a:r>
              <a:rPr lang="zh-TW" dirty="0" smtClean="0"/>
              <a:t>對於</a:t>
            </a:r>
            <a:r>
              <a:rPr lang="zh-TW" dirty="0"/>
              <a:t>程式碼、通訊架構、電路和專案走向指導，受益良多，也</a:t>
            </a:r>
            <a:r>
              <a:rPr lang="zh-TW" dirty="0" smtClean="0"/>
              <a:t>感謝</a:t>
            </a:r>
            <a:r>
              <a:rPr lang="zh-TW" altLang="en-US" dirty="0" smtClean="0"/>
              <a:t>實作課程授課老師</a:t>
            </a:r>
            <a:r>
              <a:rPr lang="zh-TW" dirty="0" smtClean="0"/>
              <a:t>教導</a:t>
            </a:r>
            <a:r>
              <a:rPr lang="zh-TW" dirty="0"/>
              <a:t>python、電子、網頁設計</a:t>
            </a:r>
            <a:r>
              <a:rPr lang="zh-TW" dirty="0" smtClean="0"/>
              <a:t>，</a:t>
            </a:r>
            <a:r>
              <a:rPr lang="zh-TW" altLang="en-US" dirty="0"/>
              <a:t>而</a:t>
            </a:r>
            <a:r>
              <a:rPr lang="zh-TW" dirty="0" smtClean="0"/>
              <a:t>能夠在專題</a:t>
            </a:r>
            <a:r>
              <a:rPr lang="zh-TW" dirty="0"/>
              <a:t>中發揮。		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rPr lang="zh-TW" dirty="0"/>
              <a:t>												111.12.9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7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zh-TW" sz="5400"/>
              <a:t>資料來源</a:t>
            </a:r>
            <a:endParaRPr/>
          </a:p>
        </p:txBody>
      </p:sp>
      <p:sp>
        <p:nvSpPr>
          <p:cNvPr id="455" name="Google Shape;455;p27"/>
          <p:cNvSpPr txBox="1">
            <a:spLocks noGrp="1"/>
          </p:cNvSpPr>
          <p:nvPr>
            <p:ph type="body" idx="1"/>
          </p:nvPr>
        </p:nvSpPr>
        <p:spPr>
          <a:xfrm>
            <a:off x="508001" y="1600200"/>
            <a:ext cx="6447501" cy="466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zh-TW" sz="3200" b="1" u="sng" dirty="0">
                <a:solidFill>
                  <a:schemeClr val="hlink"/>
                </a:solidFill>
                <a:hlinkClick r:id="rId3"/>
              </a:rPr>
              <a:t>文字內容</a:t>
            </a:r>
            <a:endParaRPr sz="3200" b="1" u="sng" dirty="0">
              <a:solidFill>
                <a:schemeClr val="hlink"/>
              </a:solidFill>
              <a:hlinkClick r:id="rId3"/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zh-TW" u="sng" dirty="0">
                <a:solidFill>
                  <a:schemeClr val="hlink"/>
                </a:solidFill>
                <a:hlinkClick r:id="rId3"/>
              </a:rPr>
              <a:t>https://zh.wikipedia.org/zh-tw/MQTT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zh-TW" u="sng" dirty="0">
                <a:solidFill>
                  <a:schemeClr val="hlink"/>
                </a:solidFill>
                <a:hlinkClick r:id="rId4"/>
              </a:rPr>
              <a:t>https://www.block.tw/blog/thingspeak_account/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zh-TW" sz="3200" b="1" u="sng" dirty="0">
                <a:solidFill>
                  <a:schemeClr val="accent1"/>
                </a:solidFill>
              </a:rPr>
              <a:t>圖片連結</a:t>
            </a:r>
            <a:endParaRPr sz="3200" b="1" u="sng" dirty="0">
              <a:solidFill>
                <a:schemeClr val="accent1"/>
              </a:solidFill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zh-TW" u="sng" dirty="0">
                <a:solidFill>
                  <a:schemeClr val="hlink"/>
                </a:solidFill>
                <a:hlinkClick r:id="rId5"/>
              </a:rPr>
              <a:t>https://youyouyou.pixnet.net/blog/post/120253747-%E7%AC%AC%E4%B8%89%E7%AF%87-esp32%E6%95%B8%E4%BD%8D%E8%BC%B8%E5%87%BAdigitalwrite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zh-TW" u="sng" dirty="0">
                <a:solidFill>
                  <a:schemeClr val="hlink"/>
                </a:solidFill>
                <a:hlinkClick r:id="rId6"/>
              </a:rPr>
              <a:t>https://hornerautomation.eu/product/mqtt/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zh-TW" u="sng" dirty="0">
                <a:solidFill>
                  <a:schemeClr val="hlink"/>
                </a:solidFill>
                <a:hlinkClick r:id="rId7"/>
              </a:rPr>
              <a:t>https://play.google.com/store/apps/details?id=server.com.mqtt&amp;hl=zh_TW&amp;gl=US&amp;pli=1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zh-TW" u="sng" dirty="0">
                <a:solidFill>
                  <a:schemeClr val="hlink"/>
                </a:solidFill>
                <a:hlinkClick r:id="rId8"/>
              </a:rPr>
              <a:t>http://coopermaa2nd.blogspot.com/2012/09/hc-sr04.html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zh-TW" u="sng" dirty="0">
                <a:solidFill>
                  <a:schemeClr val="hlink"/>
                </a:solidFill>
                <a:hlinkClick r:id="rId9"/>
              </a:rPr>
              <a:t>http://filix08.blogspot.com/2019/02/sg-90.html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zh-TW" u="sng" dirty="0">
                <a:solidFill>
                  <a:schemeClr val="accent1"/>
                </a:solidFill>
              </a:rPr>
              <a:t>https://shopee.tw/%E2%96%BA98%E2%97%84%E7%81%AB%E7%84%B0%E5%82%B3%E6%84%9F%E5%99%A8%E6%A8%A1%E7%B5%84-%E7%81%AB%E5%85%89-%E6%95%91%E7%81%AB%E6%A9%9F%E5%99%A8%E4%BA%BA%E5%BF%85%E5%82%99-%E6%99%BA%E8%83%BD%E8%BB%8A-%E8%87%AA%E8%B5%B0%E8%BB%8A-%E9%80%81%E8%B3%87%E6%96%99-i.4877344.64923411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zh-TW" u="sng" dirty="0">
                <a:solidFill>
                  <a:schemeClr val="hlink"/>
                </a:solidFill>
                <a:hlinkClick r:id="rId10"/>
              </a:rPr>
              <a:t>https://shopee.tw/%E2%96%BA1558%E2%97%84NodeMCU-32S-Lua-WiFi-%E7%89%A9%E8%81%AF%E7%B6%B2%E9%96%8B%E7%99%BC%E6%9D%BF-ESP32-%E6%9C%80%E6%96%B0%E7%89%88-ESP32-S-%E5%85%A7%E5%94%AE%E5%B0%88%E7%94%A8%E6%93%B4%E5%B1%95%E6%9D%BF-i.4877344.10254814509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zh-TW" u="sng" dirty="0">
                <a:solidFill>
                  <a:schemeClr val="hlink"/>
                </a:solidFill>
                <a:hlinkClick r:id="rId11"/>
              </a:rPr>
              <a:t>https://www.home-assistant.io/integrations/thingspeak/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zh-TW" u="sng" dirty="0">
                <a:solidFill>
                  <a:schemeClr val="hlink"/>
                </a:solidFill>
                <a:hlinkClick r:id="rId12"/>
              </a:rPr>
              <a:t>https://www.iqhome.org/blog-search?tag=thingspeak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zh-TW" u="sng" dirty="0">
                <a:solidFill>
                  <a:schemeClr val="hlink"/>
                </a:solidFill>
                <a:hlinkClick r:id="rId13"/>
              </a:rPr>
              <a:t>https://en.wikipedia.org/wiki/Thonn</a:t>
            </a:r>
            <a:r>
              <a:rPr lang="zh-TW" u="sng" dirty="0" smtClean="0">
                <a:solidFill>
                  <a:schemeClr val="hlink"/>
                </a:solidFill>
                <a:hlinkClick r:id="rId13"/>
              </a:rPr>
              <a:t>y</a:t>
            </a:r>
            <a:endParaRPr lang="en-US" altLang="zh-TW" u="sng" dirty="0" smtClean="0">
              <a:solidFill>
                <a:schemeClr val="hlink"/>
              </a:solidFill>
            </a:endParaRPr>
          </a:p>
          <a:p>
            <a:pPr marL="742950" lvl="1" indent="-285750">
              <a:buSzPct val="80000"/>
            </a:pPr>
            <a:r>
              <a:rPr lang="en-US" dirty="0">
                <a:hlinkClick r:id="rId14"/>
              </a:rPr>
              <a:t>http://</a:t>
            </a:r>
            <a:r>
              <a:rPr lang="en-US" dirty="0" smtClean="0">
                <a:hlinkClick r:id="rId14"/>
              </a:rPr>
              <a:t>www.kuaipng.com/sucai/127945.html</a:t>
            </a:r>
            <a:endParaRPr lang="en-US" dirty="0" smtClean="0"/>
          </a:p>
          <a:p>
            <a:pPr marL="742950" lvl="1" indent="-285750">
              <a:buSzPct val="80000"/>
            </a:pPr>
            <a:r>
              <a:rPr lang="en-US" dirty="0">
                <a:hlinkClick r:id="rId15"/>
              </a:rPr>
              <a:t>https://en.itpedia.nl/2018/07/12/wifi-en-bluetooth-wat-is-het-verschil</a:t>
            </a:r>
            <a:r>
              <a:rPr lang="en-US" dirty="0" smtClean="0">
                <a:hlinkClick r:id="rId15"/>
              </a:rPr>
              <a:t>/</a:t>
            </a:r>
            <a:endParaRPr lang="en-US" dirty="0" smtClean="0"/>
          </a:p>
          <a:p>
            <a:pPr marL="742950" lvl="1" indent="-285750">
              <a:buSzPct val="80000"/>
            </a:pPr>
            <a:endParaRPr lang="en-US" dirty="0" smtClean="0"/>
          </a:p>
          <a:p>
            <a:pPr marL="742950" lvl="1" indent="-285750">
              <a:buSzPct val="80000"/>
            </a:pPr>
            <a:endParaRPr dirty="0"/>
          </a:p>
          <a:p>
            <a:pPr marL="742950" lvl="1" indent="-241046" algn="l" rtl="0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endParaRPr dirty="0"/>
          </a:p>
          <a:p>
            <a:pPr marL="342900" lvl="0" indent="-292608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 dirty="0"/>
          </a:p>
          <a:p>
            <a:pPr marL="342900" lvl="0" indent="-292608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 dirty="0"/>
          </a:p>
          <a:p>
            <a:pPr marL="342900" lvl="0" indent="-292608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 dirty="0"/>
          </a:p>
          <a:p>
            <a:pPr marL="342900" lvl="0" indent="-292608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 dirty="0"/>
          </a:p>
          <a:p>
            <a:pPr marL="342900" lvl="0" indent="-292608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 dirty="0"/>
          </a:p>
          <a:p>
            <a:pPr marL="342900" lvl="0" indent="-292608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 dirty="0"/>
          </a:p>
          <a:p>
            <a:pPr marL="342900" lvl="0" indent="-292608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8"/>
          <p:cNvSpPr txBox="1">
            <a:spLocks noGrp="1"/>
          </p:cNvSpPr>
          <p:nvPr>
            <p:ph type="title"/>
          </p:nvPr>
        </p:nvSpPr>
        <p:spPr>
          <a:xfrm>
            <a:off x="533400" y="2895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Trebuchet MS"/>
              <a:buNone/>
            </a:pPr>
            <a:r>
              <a:rPr lang="zh-TW" sz="6000" dirty="0"/>
              <a:t>感謝觀看和聆聽</a:t>
            </a:r>
            <a:endParaRPr sz="60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393" y="3571555"/>
            <a:ext cx="1929593" cy="3286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zh-TW" sz="5400"/>
              <a:t>研究動機</a:t>
            </a:r>
            <a:endParaRPr sz="5400"/>
          </a:p>
        </p:txBody>
      </p:sp>
      <p:sp>
        <p:nvSpPr>
          <p:cNvPr id="158" name="Google Shape;158;p3"/>
          <p:cNvSpPr txBox="1"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zh-TW" dirty="0"/>
              <a:t>防範日常生活中</a:t>
            </a:r>
            <a:r>
              <a:rPr lang="zh-TW" dirty="0" smtClean="0"/>
              <a:t>，</a:t>
            </a:r>
            <a:r>
              <a:rPr lang="zh-TW" altLang="en-US" dirty="0" smtClean="0"/>
              <a:t>疏於</a:t>
            </a:r>
            <a:r>
              <a:rPr lang="zh-TW" dirty="0" smtClean="0"/>
              <a:t>注意</a:t>
            </a:r>
            <a:r>
              <a:rPr lang="zh-TW" dirty="0"/>
              <a:t>或有事</a:t>
            </a:r>
            <a:r>
              <a:rPr lang="zh-TW" dirty="0" smtClean="0"/>
              <a:t>耽擱</a:t>
            </a:r>
            <a:r>
              <a:rPr lang="zh-TW" altLang="en-US" dirty="0" smtClean="0"/>
              <a:t>而</a:t>
            </a:r>
            <a:r>
              <a:rPr lang="zh-TW" dirty="0" smtClean="0"/>
              <a:t>無法</a:t>
            </a:r>
            <a:r>
              <a:rPr lang="zh-TW" dirty="0"/>
              <a:t>自行關掉的</a:t>
            </a:r>
            <a:r>
              <a:rPr lang="zh-TW" dirty="0" smtClean="0"/>
              <a:t>瓦斯爐</a:t>
            </a:r>
            <a:r>
              <a:rPr lang="zh-TW" altLang="en-US" dirty="0" smtClean="0"/>
              <a:t>，以避免</a:t>
            </a:r>
            <a:r>
              <a:rPr lang="zh-TW" dirty="0" smtClean="0"/>
              <a:t>造成</a:t>
            </a:r>
            <a:r>
              <a:rPr lang="zh-TW" dirty="0"/>
              <a:t>更大災害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dirty="0" smtClean="0"/>
              <a:t>利用</a:t>
            </a:r>
            <a:r>
              <a:rPr lang="zh-TW" dirty="0"/>
              <a:t>坊間邊準化格式的旋鈕樣式，設計出可用於大小孩生活中的簡易外掛設施，並以手邊的移動裝置作為通知及遙控輔助。</a:t>
            </a:r>
            <a:endParaRPr dirty="0"/>
          </a:p>
        </p:txBody>
      </p:sp>
      <p:pic>
        <p:nvPicPr>
          <p:cNvPr id="159" name="Google Shape;15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00" y="3956973"/>
            <a:ext cx="2342007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80703" y="3429000"/>
            <a:ext cx="26670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zh-TW" sz="5400" dirty="0"/>
              <a:t>專題目標</a:t>
            </a:r>
            <a:endParaRPr dirty="0"/>
          </a:p>
        </p:txBody>
      </p:sp>
      <p:sp>
        <p:nvSpPr>
          <p:cNvPr id="166" name="Google Shape;166;p4"/>
          <p:cNvSpPr txBox="1"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zh-TW" dirty="0"/>
              <a:t>偵測瓦斯爐</a:t>
            </a:r>
            <a:r>
              <a:rPr lang="zh-TW" altLang="en-US" dirty="0" smtClean="0"/>
              <a:t>前</a:t>
            </a:r>
            <a:r>
              <a:rPr lang="zh-TW" altLang="en-US" dirty="0"/>
              <a:t>方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endParaRPr lang="en-US" altLang="zh-TW" dirty="0" smtClean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endParaRPr lang="en-US" altLang="zh-TW" dirty="0" smtClean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dirty="0" smtClean="0"/>
              <a:t>偵測</a:t>
            </a:r>
            <a:r>
              <a:rPr lang="zh-TW" dirty="0"/>
              <a:t>爐火是否開啟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endParaRPr lang="en-US" altLang="zh-TW" dirty="0" smtClean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endParaRPr lang="en-US" altLang="zh-TW" dirty="0" smtClean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dirty="0" smtClean="0"/>
              <a:t>可</a:t>
            </a:r>
            <a:r>
              <a:rPr lang="zh-TW" dirty="0"/>
              <a:t>自動旋轉旋鈕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endParaRPr lang="en-US" altLang="zh-TW" dirty="0" smtClean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dirty="0" smtClean="0"/>
              <a:t>可</a:t>
            </a:r>
            <a:r>
              <a:rPr lang="zh-TW" dirty="0"/>
              <a:t>手動旋轉旋鈕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751" y="1930400"/>
            <a:ext cx="1930287" cy="118589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5" b="89503" l="4296" r="97630">
                        <a14:foregroundMark x1="94519" y1="32873" x2="94519" y2="32873"/>
                        <a14:foregroundMark x1="89037" y1="30939" x2="89037" y2="30939"/>
                        <a14:foregroundMark x1="88444" y1="29282" x2="82370" y2="24309"/>
                        <a14:foregroundMark x1="74074" y1="19061" x2="72741" y2="18508"/>
                        <a14:foregroundMark x1="72148" y1="18508" x2="72148" y2="18508"/>
                        <a14:foregroundMark x1="47556" y1="79282" x2="47556" y2="79282"/>
                        <a14:foregroundMark x1="47556" y1="79282" x2="47556" y2="79282"/>
                        <a14:foregroundMark x1="4444" y1="37569" x2="4444" y2="37569"/>
                        <a14:foregroundMark x1="97630" y1="45856" x2="97630" y2="458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653541" y="2353802"/>
            <a:ext cx="632279" cy="33908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225" y="1227512"/>
            <a:ext cx="1116694" cy="186615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751" y="3193862"/>
            <a:ext cx="881095" cy="90711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5" b="89503" l="4296" r="97630">
                        <a14:foregroundMark x1="94519" y1="32873" x2="94519" y2="32873"/>
                        <a14:foregroundMark x1="89037" y1="30939" x2="89037" y2="30939"/>
                        <a14:foregroundMark x1="88444" y1="29282" x2="82370" y2="24309"/>
                        <a14:foregroundMark x1="74074" y1="19061" x2="72741" y2="18508"/>
                        <a14:foregroundMark x1="72148" y1="18508" x2="72148" y2="18508"/>
                        <a14:foregroundMark x1="47556" y1="79282" x2="47556" y2="79282"/>
                        <a14:foregroundMark x1="47556" y1="79282" x2="47556" y2="79282"/>
                        <a14:foregroundMark x1="4444" y1="37569" x2="4444" y2="37569"/>
                        <a14:foregroundMark x1="97630" y1="45856" x2="97630" y2="458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3228332" y="3502169"/>
            <a:ext cx="632279" cy="3390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33" y="4590625"/>
            <a:ext cx="3477122" cy="90111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02" b="95468" l="248" r="970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595" y="5378617"/>
            <a:ext cx="2035405" cy="710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zh-TW" sz="5400" dirty="0"/>
              <a:t>實現方法</a:t>
            </a:r>
            <a:endParaRPr sz="5400" dirty="0"/>
          </a:p>
        </p:txBody>
      </p:sp>
      <p:sp>
        <p:nvSpPr>
          <p:cNvPr id="173" name="Google Shape;173;p5"/>
          <p:cNvSpPr txBox="1">
            <a:spLocks noGrp="1"/>
          </p:cNvSpPr>
          <p:nvPr>
            <p:ph type="body" idx="1"/>
          </p:nvPr>
        </p:nvSpPr>
        <p:spPr>
          <a:xfrm>
            <a:off x="743975" y="2013106"/>
            <a:ext cx="644750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dirty="0"/>
              <a:t>超聲波感測器</a:t>
            </a:r>
            <a:r>
              <a:rPr lang="zh-TW" dirty="0" smtClean="0"/>
              <a:t>偵測</a:t>
            </a:r>
            <a:r>
              <a:rPr lang="zh-TW" altLang="en-US" dirty="0"/>
              <a:t>前方</a:t>
            </a:r>
            <a:r>
              <a:rPr lang="zh-TW" dirty="0" smtClean="0"/>
              <a:t>物體</a:t>
            </a:r>
            <a:r>
              <a:rPr lang="zh-TW" dirty="0"/>
              <a:t>距離</a:t>
            </a:r>
            <a:r>
              <a:rPr lang="zh-TW" altLang="en-US" dirty="0"/>
              <a:t>，包含</a:t>
            </a:r>
            <a:r>
              <a:rPr lang="zh-TW" dirty="0"/>
              <a:t>人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zh-TW" dirty="0"/>
              <a:t>火焰感測器偵測</a:t>
            </a:r>
            <a:r>
              <a:rPr lang="zh-TW" altLang="en-US" dirty="0"/>
              <a:t>是否有</a:t>
            </a:r>
            <a:r>
              <a:rPr lang="zh-TW" dirty="0"/>
              <a:t>火源</a:t>
            </a:r>
            <a:endParaRPr lang="en-US" altLang="zh-TW" dirty="0"/>
          </a:p>
          <a:p>
            <a:pPr marL="342900" indent="-342900"/>
            <a:r>
              <a:rPr lang="zh-TW" dirty="0"/>
              <a:t>伺服馬達</a:t>
            </a:r>
            <a:r>
              <a:rPr lang="zh-TW" altLang="en-US" dirty="0"/>
              <a:t>帶動</a:t>
            </a:r>
            <a:r>
              <a:rPr lang="zh-TW" altLang="zh-TW" dirty="0"/>
              <a:t>瓦斯爐</a:t>
            </a:r>
            <a:r>
              <a:rPr lang="zh-TW" dirty="0"/>
              <a:t>旋鈕，</a:t>
            </a:r>
            <a:r>
              <a:rPr lang="zh-TW" altLang="en-US" dirty="0"/>
              <a:t>進行爐火開</a:t>
            </a:r>
            <a:r>
              <a:rPr lang="zh-TW" altLang="zh-TW" dirty="0"/>
              <a:t>關</a:t>
            </a:r>
            <a:endParaRPr lang="en-US" altLang="zh-TW" dirty="0"/>
          </a:p>
          <a:p>
            <a:pPr marL="342900" lvl="0" indent="-342900"/>
            <a:r>
              <a:rPr lang="zh-TW" altLang="en-US" dirty="0"/>
              <a:t>利用</a:t>
            </a:r>
            <a:r>
              <a:rPr lang="zh-TW" dirty="0"/>
              <a:t>MQTT</a:t>
            </a:r>
            <a:r>
              <a:rPr lang="zh-TW" altLang="zh-TW" dirty="0"/>
              <a:t>傳遞</a:t>
            </a:r>
            <a:r>
              <a:rPr lang="zh-TW" altLang="en-US" dirty="0"/>
              <a:t>與</a:t>
            </a:r>
            <a:r>
              <a:rPr lang="zh-TW" dirty="0"/>
              <a:t>接收訊息</a:t>
            </a:r>
            <a:r>
              <a:rPr lang="zh-TW" altLang="en-US" dirty="0"/>
              <a:t>以進行</a:t>
            </a:r>
            <a:r>
              <a:rPr lang="zh-TW" dirty="0"/>
              <a:t>遠端遙控</a:t>
            </a:r>
            <a:endParaRPr dirty="0"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pic>
        <p:nvPicPr>
          <p:cNvPr id="5" name="Google Shape;16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2377" y="3753394"/>
            <a:ext cx="3696208" cy="3234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165" y="933753"/>
            <a:ext cx="5355772" cy="578985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="" xmlns:a16="http://schemas.microsoft.com/office/drawing/2014/main" id="{09E188F5-4186-441E-93C1-C94682A05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63" b="93074" l="3211" r="95872">
                        <a14:foregroundMark x1="41284" y1="42424" x2="41284" y2="42424"/>
                        <a14:foregroundMark x1="49083" y1="21645" x2="49083" y2="21645"/>
                        <a14:foregroundMark x1="55963" y1="38961" x2="56422" y2="42424"/>
                        <a14:foregroundMark x1="54587" y1="51082" x2="54587" y2="51082"/>
                        <a14:foregroundMark x1="54587" y1="51082" x2="52752" y2="47186"/>
                        <a14:foregroundMark x1="50459" y1="38961" x2="47706" y2="33333"/>
                        <a14:foregroundMark x1="47248" y1="29870" x2="47248" y2="298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6350" y="141465"/>
            <a:ext cx="1422286" cy="15071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11" y="3406525"/>
            <a:ext cx="2684620" cy="1649328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="" xmlns:a16="http://schemas.microsoft.com/office/drawing/2014/main" id="{7EE367CF-0893-4374-8EBB-EF931252DE8D}"/>
              </a:ext>
            </a:extLst>
          </p:cNvPr>
          <p:cNvSpPr/>
          <p:nvPr/>
        </p:nvSpPr>
        <p:spPr>
          <a:xfrm>
            <a:off x="2975916" y="4721019"/>
            <a:ext cx="158859" cy="199354"/>
          </a:xfrm>
          <a:prstGeom prst="ellipse">
            <a:avLst/>
          </a:prstGeom>
          <a:solidFill>
            <a:srgbClr val="FFC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225" y="3881742"/>
            <a:ext cx="881095" cy="907114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66" y="3893217"/>
            <a:ext cx="881095" cy="907114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="" xmlns:a16="http://schemas.microsoft.com/office/drawing/2014/main" id="{7EE367CF-0893-4374-8EBB-EF931252DE8D}"/>
              </a:ext>
            </a:extLst>
          </p:cNvPr>
          <p:cNvSpPr/>
          <p:nvPr/>
        </p:nvSpPr>
        <p:spPr>
          <a:xfrm>
            <a:off x="1646855" y="4798043"/>
            <a:ext cx="546814" cy="244661"/>
          </a:xfrm>
          <a:prstGeom prst="ellipse">
            <a:avLst/>
          </a:prstGeom>
          <a:solidFill>
            <a:srgbClr val="FFC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107" y="3881742"/>
            <a:ext cx="881095" cy="90711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68" y="3828681"/>
            <a:ext cx="881095" cy="907114"/>
          </a:xfrm>
          <a:prstGeom prst="rect">
            <a:avLst/>
          </a:prstGeom>
        </p:spPr>
      </p:pic>
      <p:sp>
        <p:nvSpPr>
          <p:cNvPr id="15" name="橢圓 14">
            <a:extLst>
              <a:ext uri="{FF2B5EF4-FFF2-40B4-BE49-F238E27FC236}">
                <a16:creationId xmlns="" xmlns:a16="http://schemas.microsoft.com/office/drawing/2014/main" id="{7604BD3B-9F8E-4EEE-BAFC-813F49656014}"/>
              </a:ext>
            </a:extLst>
          </p:cNvPr>
          <p:cNvSpPr/>
          <p:nvPr/>
        </p:nvSpPr>
        <p:spPr>
          <a:xfrm>
            <a:off x="2160122" y="4673487"/>
            <a:ext cx="763198" cy="475217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66" y="4744965"/>
            <a:ext cx="302106" cy="281797"/>
          </a:xfrm>
          <a:prstGeom prst="rect">
            <a:avLst/>
          </a:prstGeom>
        </p:spPr>
      </p:pic>
      <p:pic>
        <p:nvPicPr>
          <p:cNvPr id="24" name="Google Shape;202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2094" y="4771757"/>
            <a:ext cx="735069" cy="22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01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31820" y="4710499"/>
            <a:ext cx="370418" cy="27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48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286103" y="401543"/>
            <a:ext cx="505097" cy="599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512627"/>
            <a:ext cx="1531286" cy="181979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927" b="95854" l="1942" r="96311">
                        <a14:foregroundMark x1="51845" y1="32195" x2="51845" y2="32195"/>
                        <a14:foregroundMark x1="47767" y1="59024" x2="47767" y2="59024"/>
                        <a14:foregroundMark x1="50097" y1="78293" x2="50097" y2="78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11705">
            <a:off x="3466568" y="1054254"/>
            <a:ext cx="1480725" cy="1178830"/>
          </a:xfrm>
          <a:prstGeom prst="rect">
            <a:avLst/>
          </a:prstGeom>
        </p:spPr>
      </p:pic>
      <p:sp>
        <p:nvSpPr>
          <p:cNvPr id="31" name="Google Shape;432;p24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altLang="en-US" dirty="0"/>
              <a:t>圖示</a:t>
            </a:r>
            <a:endParaRPr dirty="0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02" b="95468" l="248" r="97030"/>
                    </a14:imgEffect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068" y="5150642"/>
            <a:ext cx="437004" cy="1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>
            <a:spLocks noGrp="1"/>
          </p:cNvSpPr>
          <p:nvPr>
            <p:ph type="ctrTitle"/>
          </p:nvPr>
        </p:nvSpPr>
        <p:spPr>
          <a:xfrm>
            <a:off x="696911" y="1676400"/>
            <a:ext cx="6477000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zh-TW"/>
              <a:t>設計架構</a:t>
            </a:r>
            <a:endParaRPr/>
          </a:p>
        </p:txBody>
      </p:sp>
      <p:pic>
        <p:nvPicPr>
          <p:cNvPr id="180" name="Google Shape;18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3096736"/>
            <a:ext cx="5455747" cy="3763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7068" y="2741851"/>
            <a:ext cx="2163285" cy="107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9439" y="1933196"/>
            <a:ext cx="1097013" cy="39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3573" y="1981521"/>
            <a:ext cx="906133" cy="45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321283">
            <a:off x="14945" y="4654532"/>
            <a:ext cx="1904004" cy="12750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9"/>
          <p:cNvCxnSpPr/>
          <p:nvPr/>
        </p:nvCxnSpPr>
        <p:spPr>
          <a:xfrm>
            <a:off x="543669" y="3801939"/>
            <a:ext cx="0" cy="263652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05" name="Google Shape;205;p9"/>
          <p:cNvSpPr txBox="1"/>
          <p:nvPr/>
        </p:nvSpPr>
        <p:spPr>
          <a:xfrm>
            <a:off x="544516" y="3757855"/>
            <a:ext cx="113614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PWM訊號</a:t>
            </a:r>
            <a:endParaRPr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06" name="Google Shape;206;p9"/>
          <p:cNvCxnSpPr/>
          <p:nvPr/>
        </p:nvCxnSpPr>
        <p:spPr>
          <a:xfrm flipH="1">
            <a:off x="552330" y="2405407"/>
            <a:ext cx="13775" cy="581321"/>
          </a:xfrm>
          <a:prstGeom prst="straightConnector1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stealth" w="med" len="med"/>
            <a:tailEnd type="stealth" w="med" len="med"/>
          </a:ln>
        </p:spPr>
      </p:cxnSp>
      <p:pic>
        <p:nvPicPr>
          <p:cNvPr id="208" name="Google Shape;208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9002" y="4034972"/>
            <a:ext cx="426656" cy="5265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9"/>
          <p:cNvCxnSpPr/>
          <p:nvPr/>
        </p:nvCxnSpPr>
        <p:spPr>
          <a:xfrm>
            <a:off x="523309" y="4430109"/>
            <a:ext cx="0" cy="369332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0" name="Google Shape;210;p9"/>
          <p:cNvSpPr txBox="1"/>
          <p:nvPr/>
        </p:nvSpPr>
        <p:spPr>
          <a:xfrm>
            <a:off x="592082" y="4108028"/>
            <a:ext cx="130255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accent1"/>
              </a:buClr>
              <a:buSzPts val="1440"/>
            </a:pPr>
            <a:r>
              <a:rPr lang="en-US" altLang="zh-TW" dirty="0" err="1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npn</a:t>
            </a:r>
            <a:r>
              <a:rPr lang="zh-TW" altLang="en-US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電晶體</a:t>
            </a:r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3C9AA26E-6A6F-4708-9E55-C012811BDC8D}"/>
              </a:ext>
            </a:extLst>
          </p:cNvPr>
          <p:cNvSpPr/>
          <p:nvPr/>
        </p:nvSpPr>
        <p:spPr>
          <a:xfrm>
            <a:off x="553511" y="3042522"/>
            <a:ext cx="9237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440"/>
            </a:pPr>
            <a:r>
              <a:rPr lang="en-US" altLang="zh-TW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ESP32S</a:t>
            </a:r>
            <a:endParaRPr lang="en-US" altLang="zh-TW" dirty="0"/>
          </a:p>
        </p:txBody>
      </p:sp>
      <p:sp>
        <p:nvSpPr>
          <p:cNvPr id="35" name="Google Shape;261;p13"/>
          <p:cNvSpPr/>
          <p:nvPr/>
        </p:nvSpPr>
        <p:spPr>
          <a:xfrm>
            <a:off x="2202155" y="2643525"/>
            <a:ext cx="1781976" cy="768040"/>
          </a:xfrm>
          <a:prstGeom prst="notchedRightArrow">
            <a:avLst>
              <a:gd name="adj1" fmla="val 38571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" name="Google Shape;205;p9">
            <a:extLst>
              <a:ext uri="{FF2B5EF4-FFF2-40B4-BE49-F238E27FC236}">
                <a16:creationId xmlns="" xmlns:a16="http://schemas.microsoft.com/office/drawing/2014/main" id="{F906262A-CAE5-45AA-BD64-95B0699417CD}"/>
              </a:ext>
            </a:extLst>
          </p:cNvPr>
          <p:cNvSpPr txBox="1"/>
          <p:nvPr/>
        </p:nvSpPr>
        <p:spPr>
          <a:xfrm>
            <a:off x="592082" y="2405407"/>
            <a:ext cx="113524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GPIO</a:t>
            </a:r>
            <a:endParaRPr dirty="0">
              <a:solidFill>
                <a:schemeClr val="bg1">
                  <a:lumMod val="9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49831CE1-572A-4CF3-82D7-AA141AB55B20}"/>
              </a:ext>
            </a:extLst>
          </p:cNvPr>
          <p:cNvSpPr/>
          <p:nvPr/>
        </p:nvSpPr>
        <p:spPr>
          <a:xfrm>
            <a:off x="544516" y="519406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accent1"/>
              </a:buClr>
              <a:buSzPts val="1440"/>
            </a:pPr>
            <a:r>
              <a:rPr lang="zh-TW" altLang="en-US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伺服</a:t>
            </a:r>
            <a:r>
              <a:rPr lang="zh-TW" altLang="en-US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馬達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C817D4F3-3A3B-4DF3-961F-D0417791ACC9}"/>
              </a:ext>
            </a:extLst>
          </p:cNvPr>
          <p:cNvSpPr/>
          <p:nvPr/>
        </p:nvSpPr>
        <p:spPr>
          <a:xfrm>
            <a:off x="1425222" y="1657087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440"/>
            </a:pPr>
            <a:r>
              <a:rPr lang="zh-TW" altLang="en-US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火焰感測器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171D33DB-12C5-47A4-9B16-5E455FB2EBA7}"/>
              </a:ext>
            </a:extLst>
          </p:cNvPr>
          <p:cNvSpPr/>
          <p:nvPr/>
        </p:nvSpPr>
        <p:spPr>
          <a:xfrm>
            <a:off x="115344" y="1667337"/>
            <a:ext cx="15094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440"/>
            </a:pPr>
            <a:r>
              <a:rPr lang="zh-TW" altLang="en-US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超聲波感</a:t>
            </a:r>
            <a:r>
              <a:rPr lang="zh-TW" altLang="en-US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測器</a:t>
            </a:r>
          </a:p>
        </p:txBody>
      </p:sp>
      <p:sp>
        <p:nvSpPr>
          <p:cNvPr id="20" name="Google Shape;205;p9">
            <a:extLst>
              <a:ext uri="{FF2B5EF4-FFF2-40B4-BE49-F238E27FC236}">
                <a16:creationId xmlns="" xmlns:a16="http://schemas.microsoft.com/office/drawing/2014/main" id="{F906262A-CAE5-45AA-BD64-95B0699417CD}"/>
              </a:ext>
            </a:extLst>
          </p:cNvPr>
          <p:cNvSpPr txBox="1"/>
          <p:nvPr/>
        </p:nvSpPr>
        <p:spPr>
          <a:xfrm>
            <a:off x="1622822" y="2375002"/>
            <a:ext cx="113524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GPIO</a:t>
            </a:r>
            <a:endParaRPr dirty="0">
              <a:solidFill>
                <a:schemeClr val="bg1">
                  <a:lumMod val="9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2" name="Google Shape;206;p9"/>
          <p:cNvCxnSpPr/>
          <p:nvPr/>
        </p:nvCxnSpPr>
        <p:spPr>
          <a:xfrm flipH="1">
            <a:off x="1550126" y="2349473"/>
            <a:ext cx="8385" cy="473324"/>
          </a:xfrm>
          <a:prstGeom prst="straightConnector1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C817D4F3-3A3B-4DF3-961F-D0417791ACC9}"/>
              </a:ext>
            </a:extLst>
          </p:cNvPr>
          <p:cNvSpPr/>
          <p:nvPr/>
        </p:nvSpPr>
        <p:spPr>
          <a:xfrm>
            <a:off x="2507491" y="2796712"/>
            <a:ext cx="12032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440"/>
            </a:pPr>
            <a:r>
              <a:rPr lang="en-US" altLang="zh-TW" sz="2400" dirty="0" smtClean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MQTT</a:t>
            </a:r>
            <a:endParaRPr lang="zh-TW" altLang="en-US" sz="2400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" name="Google Shape;261;p13"/>
          <p:cNvSpPr/>
          <p:nvPr/>
        </p:nvSpPr>
        <p:spPr>
          <a:xfrm rot="1392699">
            <a:off x="2075152" y="3480927"/>
            <a:ext cx="1781976" cy="768040"/>
          </a:xfrm>
          <a:prstGeom prst="notchedRightArrow">
            <a:avLst>
              <a:gd name="adj1" fmla="val 38571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" name="Google Shape;185;p7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altLang="en-US" dirty="0"/>
              <a:t>架構圖</a:t>
            </a:r>
            <a:endParaRPr dirty="0"/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C817D4F3-3A3B-4DF3-961F-D0417791ACC9}"/>
              </a:ext>
            </a:extLst>
          </p:cNvPr>
          <p:cNvSpPr/>
          <p:nvPr/>
        </p:nvSpPr>
        <p:spPr>
          <a:xfrm rot="1684171">
            <a:off x="2421847" y="3644659"/>
            <a:ext cx="1154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440"/>
            </a:pPr>
            <a:r>
              <a:rPr lang="en-US" altLang="zh-TW" sz="2400" dirty="0" smtClean="0">
                <a:solidFill>
                  <a:schemeClr val="bg1"/>
                </a:solidFill>
                <a:latin typeface="Trebuchet MS"/>
                <a:ea typeface="Trebuchet MS"/>
                <a:cs typeface="Trebuchet MS"/>
                <a:sym typeface="Trebuchet MS"/>
              </a:rPr>
              <a:t>http</a:t>
            </a:r>
            <a:endParaRPr lang="zh-TW" altLang="en-US" sz="2400" dirty="0">
              <a:solidFill>
                <a:schemeClr val="bg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" name="Google Shape;241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10491" y="4515841"/>
            <a:ext cx="2724223" cy="5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242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99088" y="4549641"/>
            <a:ext cx="78844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8084" l="297" r="985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132" y="2141926"/>
            <a:ext cx="2135821" cy="1654152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C817D4F3-3A3B-4DF3-961F-D0417791ACC9}"/>
              </a:ext>
            </a:extLst>
          </p:cNvPr>
          <p:cNvSpPr/>
          <p:nvPr/>
        </p:nvSpPr>
        <p:spPr>
          <a:xfrm>
            <a:off x="4275206" y="2373065"/>
            <a:ext cx="15890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ts val="1440"/>
            </a:pPr>
            <a:r>
              <a:rPr lang="en-US" altLang="zh-TW" sz="32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MQTT broker</a:t>
            </a:r>
            <a:endParaRPr lang="zh-TW" altLang="en-US" sz="320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" name="Google Shape;261;p13"/>
          <p:cNvSpPr/>
          <p:nvPr/>
        </p:nvSpPr>
        <p:spPr>
          <a:xfrm>
            <a:off x="6104870" y="2788837"/>
            <a:ext cx="342625" cy="267412"/>
          </a:xfrm>
          <a:prstGeom prst="notchedRightArrow">
            <a:avLst>
              <a:gd name="adj1" fmla="val 38571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698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4" name="Google Shape;247;p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455037" y="1930400"/>
            <a:ext cx="1018037" cy="2112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52;p1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65449" y="2180964"/>
            <a:ext cx="797211" cy="64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312;p1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65449" y="2848754"/>
            <a:ext cx="797211" cy="54916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矩形 17"/>
          <p:cNvSpPr/>
          <p:nvPr/>
        </p:nvSpPr>
        <p:spPr>
          <a:xfrm>
            <a:off x="3367250" y="4369063"/>
            <a:ext cx="3858098" cy="134463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706639" y="1489166"/>
            <a:ext cx="851872" cy="191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感測層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927" b="95854" l="1942" r="96311">
                        <a14:foregroundMark x1="51845" y1="32195" x2="51845" y2="32195"/>
                        <a14:foregroundMark x1="47767" y1="59024" x2="47767" y2="59024"/>
                        <a14:foregroundMark x1="50097" y1="78293" x2="50097" y2="78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357">
            <a:off x="1798282" y="2961851"/>
            <a:ext cx="679622" cy="541058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115344" y="1482320"/>
            <a:ext cx="2504492" cy="120263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769762" y="4369062"/>
            <a:ext cx="1429326" cy="263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</a:rPr>
              <a:t>資料蒐集平台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zh-TW" dirty="0"/>
              <a:t>設計裝置</a:t>
            </a:r>
            <a:endParaRPr dirty="0"/>
          </a:p>
        </p:txBody>
      </p:sp>
      <p:sp>
        <p:nvSpPr>
          <p:cNvPr id="187" name="Google Shape;187;p7"/>
          <p:cNvSpPr txBox="1"/>
          <p:nvPr/>
        </p:nvSpPr>
        <p:spPr>
          <a:xfrm>
            <a:off x="508001" y="1275736"/>
            <a:ext cx="644750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altLang="zh-TW" sz="36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SG90</a:t>
            </a:r>
            <a:r>
              <a:rPr lang="zh-TW" sz="36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伺服馬達</a:t>
            </a:r>
            <a:endParaRPr sz="36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36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火焰感測器</a:t>
            </a:r>
            <a:endParaRPr sz="36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36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超聲波感測器</a:t>
            </a:r>
            <a:endParaRPr sz="36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36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ESP32S</a:t>
            </a:r>
            <a:endParaRPr sz="3600"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36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Micro USB線</a:t>
            </a:r>
            <a:endParaRPr sz="36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" name="Google Shape;188;p7"/>
          <p:cNvSpPr txBox="1"/>
          <p:nvPr/>
        </p:nvSpPr>
        <p:spPr>
          <a:xfrm>
            <a:off x="3988091" y="1270000"/>
            <a:ext cx="6447501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36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npn電晶體</a:t>
            </a:r>
            <a:endParaRPr sz="36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zh-TW" sz="3600" b="0" i="0" u="none" strike="noStrike" cap="none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1.6k Ω +/- 5% 電阻</a:t>
            </a:r>
            <a:endParaRPr sz="3600" b="0" i="0" u="none" strike="noStrike" cap="none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Theme3">
  <a:themeElements>
    <a:clrScheme name="多面向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2093</Words>
  <Application>Microsoft Office PowerPoint</Application>
  <PresentationFormat>如螢幕大小 (4:3)</PresentationFormat>
  <Paragraphs>179</Paragraphs>
  <Slides>28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3" baseType="lpstr">
      <vt:lpstr>Noto Sans Symbols</vt:lpstr>
      <vt:lpstr>新細明體</vt:lpstr>
      <vt:lpstr>Arial</vt:lpstr>
      <vt:lpstr>Trebuchet MS</vt:lpstr>
      <vt:lpstr>Theme3</vt:lpstr>
      <vt:lpstr>瓦斯爐自動關閉旋鈕</vt:lpstr>
      <vt:lpstr>專案目錄</vt:lpstr>
      <vt:lpstr>研究動機</vt:lpstr>
      <vt:lpstr>專題目標</vt:lpstr>
      <vt:lpstr>實現方法</vt:lpstr>
      <vt:lpstr>圖示</vt:lpstr>
      <vt:lpstr>設計架構</vt:lpstr>
      <vt:lpstr>架構圖</vt:lpstr>
      <vt:lpstr>設計裝置</vt:lpstr>
      <vt:lpstr>ESP32S</vt:lpstr>
      <vt:lpstr>超聲波感測器</vt:lpstr>
      <vt:lpstr>實際接線圖</vt:lpstr>
      <vt:lpstr>外掛旋鈕</vt:lpstr>
      <vt:lpstr>MQTT</vt:lpstr>
      <vt:lpstr>測試影片</vt:lpstr>
      <vt:lpstr>設計運作</vt:lpstr>
      <vt:lpstr>測試影片</vt:lpstr>
      <vt:lpstr>設計運作</vt:lpstr>
      <vt:lpstr>Thonny</vt:lpstr>
      <vt:lpstr>程式碼</vt:lpstr>
      <vt:lpstr>程式碼</vt:lpstr>
      <vt:lpstr>程式碼</vt:lpstr>
      <vt:lpstr>程式碼</vt:lpstr>
      <vt:lpstr>程式碼</vt:lpstr>
      <vt:lpstr>程式碼</vt:lpstr>
      <vt:lpstr>結語和感謝</vt:lpstr>
      <vt:lpstr>資料來源</vt:lpstr>
      <vt:lpstr>感謝觀看和聆聽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瓦斯爐緊急關閉旋鈕</dc:title>
  <dc:creator>Suus</dc:creator>
  <cp:lastModifiedBy>c01</cp:lastModifiedBy>
  <cp:revision>57</cp:revision>
  <dcterms:created xsi:type="dcterms:W3CDTF">2006-08-16T00:00:00Z</dcterms:created>
  <dcterms:modified xsi:type="dcterms:W3CDTF">2022-12-08T08:47:26Z</dcterms:modified>
</cp:coreProperties>
</file>